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716" r:id="rId3"/>
    <p:sldMasterId id="2147483744" r:id="rId4"/>
    <p:sldMasterId id="2147483772" r:id="rId5"/>
    <p:sldMasterId id="2147483786" r:id="rId6"/>
    <p:sldMasterId id="2147483798" r:id="rId7"/>
  </p:sldMasterIdLst>
  <p:sldIdLst>
    <p:sldId id="256" r:id="rId8"/>
    <p:sldId id="579" r:id="rId9"/>
    <p:sldId id="580" r:id="rId10"/>
    <p:sldId id="536" r:id="rId11"/>
    <p:sldId id="581" r:id="rId12"/>
    <p:sldId id="531" r:id="rId13"/>
    <p:sldId id="336" r:id="rId14"/>
    <p:sldId id="337" r:id="rId15"/>
    <p:sldId id="349" r:id="rId16"/>
    <p:sldId id="359" r:id="rId17"/>
    <p:sldId id="358" r:id="rId18"/>
    <p:sldId id="357" r:id="rId19"/>
    <p:sldId id="356" r:id="rId20"/>
    <p:sldId id="355" r:id="rId21"/>
    <p:sldId id="354" r:id="rId22"/>
    <p:sldId id="353" r:id="rId23"/>
    <p:sldId id="352" r:id="rId24"/>
    <p:sldId id="351" r:id="rId25"/>
    <p:sldId id="348" r:id="rId26"/>
    <p:sldId id="533" r:id="rId27"/>
    <p:sldId id="582" r:id="rId28"/>
    <p:sldId id="338" r:id="rId29"/>
    <p:sldId id="497" r:id="rId30"/>
    <p:sldId id="499" r:id="rId31"/>
    <p:sldId id="573" r:id="rId32"/>
    <p:sldId id="500" r:id="rId33"/>
    <p:sldId id="576" r:id="rId34"/>
    <p:sldId id="575" r:id="rId35"/>
    <p:sldId id="496" r:id="rId36"/>
    <p:sldId id="583" r:id="rId37"/>
    <p:sldId id="505" r:id="rId38"/>
    <p:sldId id="542" r:id="rId39"/>
    <p:sldId id="578" r:id="rId40"/>
    <p:sldId id="339" r:id="rId41"/>
    <p:sldId id="370" r:id="rId42"/>
    <p:sldId id="456" r:id="rId43"/>
    <p:sldId id="365" r:id="rId44"/>
    <p:sldId id="457" r:id="rId45"/>
    <p:sldId id="364" r:id="rId46"/>
    <p:sldId id="458" r:id="rId47"/>
    <p:sldId id="369" r:id="rId48"/>
    <p:sldId id="460" r:id="rId49"/>
    <p:sldId id="366" r:id="rId50"/>
    <p:sldId id="459" r:id="rId51"/>
    <p:sldId id="509" r:id="rId52"/>
    <p:sldId id="587" r:id="rId53"/>
    <p:sldId id="340" r:id="rId54"/>
    <p:sldId id="408" r:id="rId55"/>
    <p:sldId id="584" r:id="rId56"/>
    <p:sldId id="410" r:id="rId57"/>
    <p:sldId id="411" r:id="rId58"/>
    <p:sldId id="407" r:id="rId59"/>
    <p:sldId id="409" r:id="rId60"/>
    <p:sldId id="412" r:id="rId61"/>
    <p:sldId id="413" r:id="rId62"/>
    <p:sldId id="414" r:id="rId63"/>
    <p:sldId id="415" r:id="rId64"/>
    <p:sldId id="416" r:id="rId65"/>
    <p:sldId id="417" r:id="rId66"/>
    <p:sldId id="418" r:id="rId67"/>
    <p:sldId id="419" r:id="rId68"/>
    <p:sldId id="420" r:id="rId69"/>
    <p:sldId id="421" r:id="rId70"/>
    <p:sldId id="422" r:id="rId71"/>
    <p:sldId id="423" r:id="rId72"/>
    <p:sldId id="342" r:id="rId73"/>
    <p:sldId id="585" r:id="rId74"/>
    <p:sldId id="527" r:id="rId75"/>
    <p:sldId id="529" r:id="rId76"/>
    <p:sldId id="382" r:id="rId77"/>
    <p:sldId id="571" r:id="rId78"/>
    <p:sldId id="343" r:id="rId79"/>
    <p:sldId id="539" r:id="rId80"/>
    <p:sldId id="345" r:id="rId81"/>
    <p:sldId id="530" r:id="rId82"/>
    <p:sldId id="555" r:id="rId83"/>
    <p:sldId id="557" r:id="rId84"/>
    <p:sldId id="344" r:id="rId85"/>
    <p:sldId id="385" r:id="rId86"/>
    <p:sldId id="567" r:id="rId87"/>
    <p:sldId id="400" r:id="rId88"/>
    <p:sldId id="563" r:id="rId89"/>
    <p:sldId id="588" r:id="rId90"/>
    <p:sldId id="590" r:id="rId91"/>
    <p:sldId id="471" r:id="rId92"/>
    <p:sldId id="561" r:id="rId93"/>
    <p:sldId id="490" r:id="rId94"/>
    <p:sldId id="550" r:id="rId95"/>
    <p:sldId id="569" r:id="rId96"/>
    <p:sldId id="523" r:id="rId97"/>
    <p:sldId id="559" r:id="rId98"/>
    <p:sldId id="483" r:id="rId99"/>
    <p:sldId id="553" r:id="rId100"/>
    <p:sldId id="493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28" autoAdjust="0"/>
  </p:normalViewPr>
  <p:slideViewPr>
    <p:cSldViewPr>
      <p:cViewPr varScale="1">
        <p:scale>
          <a:sx n="108" d="100"/>
          <a:sy n="108" d="100"/>
        </p:scale>
        <p:origin x="170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E7180-FCC4-4392-943B-39E200BD1F0D}" type="datetimeFigureOut">
              <a:rPr lang="en-GB" smtClean="0"/>
              <a:t>24/11/2019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0CD13-7F81-4B20-99F6-83CCD0C5A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257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E7180-FCC4-4392-943B-39E200BD1F0D}" type="datetimeFigureOut">
              <a:rPr lang="en-GB" smtClean="0"/>
              <a:t>24/11/2019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0CD13-7F81-4B20-99F6-83CCD0C5A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543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E7180-FCC4-4392-943B-39E200BD1F0D}" type="datetimeFigureOut">
              <a:rPr lang="en-GB" smtClean="0"/>
              <a:t>24/11/2019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0CD13-7F81-4B20-99F6-83CCD0C5A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145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EDBFC-E526-4862-8D6D-322895BA80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09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FEA3A-D8C6-49F7-91C2-80E0EC3DBA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724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7DA9E-F4C1-4DA9-83E7-9E9282EB3B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65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229AF-4F91-4CCC-8161-F992AD4358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46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EA9AF-219C-407B-84D7-4058149D20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11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C769A-D630-4A28-B26C-7FF740BE86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14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A469F-E662-4E8E-9D6C-C868DD9972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32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037B5-872A-405F-B9A0-FA646ED5DE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4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E7180-FCC4-4392-943B-39E200BD1F0D}" type="datetimeFigureOut">
              <a:rPr lang="en-GB" smtClean="0"/>
              <a:t>24/11/2019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0CD13-7F81-4B20-99F6-83CCD0C5A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690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8943E-D3DF-4B72-A17F-F4AFC3DF3C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9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EBE4A-1BA7-45A5-8D6D-C08B918DAF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0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CDAE6-306D-4BFE-A82E-6FEA1B83E9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81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35F47-1979-4157-A6F4-B4D396F458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A43C2-9D87-431E-838E-6C121FDC38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695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EDBFC-E526-4862-8D6D-322895BA80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10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FEA3A-D8C6-49F7-91C2-80E0EC3DBA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076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7DA9E-F4C1-4DA9-83E7-9E9282EB3B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096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229AF-4F91-4CCC-8161-F992AD4358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8351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EA9AF-219C-407B-84D7-4058149D20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319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E7180-FCC4-4392-943B-39E200BD1F0D}" type="datetimeFigureOut">
              <a:rPr lang="en-GB" smtClean="0"/>
              <a:t>24/11/2019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0CD13-7F81-4B20-99F6-83CCD0C5A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9485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C769A-D630-4A28-B26C-7FF740BE86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95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A469F-E662-4E8E-9D6C-C868DD9972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99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037B5-872A-405F-B9A0-FA646ED5DE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9066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8943E-D3DF-4B72-A17F-F4AFC3DF3C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488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EBE4A-1BA7-45A5-8D6D-C08B918DAF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600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CDAE6-306D-4BFE-A82E-6FEA1B83E9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3677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35F47-1979-4157-A6F4-B4D396F458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4914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A43C2-9D87-431E-838E-6C121FDC38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567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EDBFC-E526-4862-8D6D-322895BA80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0566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FEA3A-D8C6-49F7-91C2-80E0EC3DBA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124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E7180-FCC4-4392-943B-39E200BD1F0D}" type="datetimeFigureOut">
              <a:rPr lang="en-GB" smtClean="0"/>
              <a:t>24/11/2019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0CD13-7F81-4B20-99F6-83CCD0C5A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778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7DA9E-F4C1-4DA9-83E7-9E9282EB3B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3638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229AF-4F91-4CCC-8161-F992AD4358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919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EA9AF-219C-407B-84D7-4058149D20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2045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C769A-D630-4A28-B26C-7FF740BE86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1216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A469F-E662-4E8E-9D6C-C868DD9972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9376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037B5-872A-405F-B9A0-FA646ED5DE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980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8943E-D3DF-4B72-A17F-F4AFC3DF3C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7846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EBE4A-1BA7-45A5-8D6D-C08B918DAF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7026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CDAE6-306D-4BFE-A82E-6FEA1B83E9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846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35F47-1979-4157-A6F4-B4D396F458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23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E7180-FCC4-4392-943B-39E200BD1F0D}" type="datetimeFigureOut">
              <a:rPr lang="en-GB" smtClean="0"/>
              <a:t>24/11/2019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0CD13-7F81-4B20-99F6-83CCD0C5A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0982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A43C2-9D87-431E-838E-6C121FDC38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469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65566-00B7-4117-A772-7AEFBC721F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940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02AC9-72E1-4A73-B704-83947447F8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356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70895-53F5-49CF-B400-FD4A2557E2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050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C69D4-A957-4DE6-86D5-2A286C19DD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4800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2413E-A648-467D-A8CF-B15FAE7AC1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1669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4672A-1EF5-4276-AE34-D641FCC12F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420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ABF99-7C14-4FD8-AEC7-879FCFBE70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3860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F66BD-D92E-43D3-8F36-01D93CEB66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3861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60E2C-6B65-45D9-83A7-1698C4121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39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E7180-FCC4-4392-943B-39E200BD1F0D}" type="datetimeFigureOut">
              <a:rPr lang="en-GB" smtClean="0"/>
              <a:t>24/11/2019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0CD13-7F81-4B20-99F6-83CCD0C5A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8808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08C80-79D1-426B-BF13-2C6B26D779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587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EB2D7-4599-4859-B9F0-86E17C4936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3905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A380E-676A-4AB5-BA53-67B40C75EF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012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4FD9E-9E46-415F-A1EC-B380397F15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252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BD74-40E4-49C1-BEF4-D928A9F37D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37388-7C3E-4002-8EA6-7E1151147B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798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BD74-40E4-49C1-BEF4-D928A9F37D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37388-7C3E-4002-8EA6-7E1151147B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666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BD74-40E4-49C1-BEF4-D928A9F37D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37388-7C3E-4002-8EA6-7E1151147B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908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BD74-40E4-49C1-BEF4-D928A9F37D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37388-7C3E-4002-8EA6-7E1151147B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9234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BD74-40E4-49C1-BEF4-D928A9F37D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37388-7C3E-4002-8EA6-7E1151147B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7782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BD74-40E4-49C1-BEF4-D928A9F37D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37388-7C3E-4002-8EA6-7E1151147B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58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E7180-FCC4-4392-943B-39E200BD1F0D}" type="datetimeFigureOut">
              <a:rPr lang="en-GB" smtClean="0"/>
              <a:t>24/11/2019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0CD13-7F81-4B20-99F6-83CCD0C5A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7108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BD74-40E4-49C1-BEF4-D928A9F37D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37388-7C3E-4002-8EA6-7E1151147B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2893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BD74-40E4-49C1-BEF4-D928A9F37D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37388-7C3E-4002-8EA6-7E1151147B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3407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BD74-40E4-49C1-BEF4-D928A9F37D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37388-7C3E-4002-8EA6-7E1151147B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662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BD74-40E4-49C1-BEF4-D928A9F37D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37388-7C3E-4002-8EA6-7E1151147B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978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BD74-40E4-49C1-BEF4-D928A9F37D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37388-7C3E-4002-8EA6-7E1151147B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647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BD74-40E4-49C1-BEF4-D928A9F37D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37388-7C3E-4002-8EA6-7E1151147B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683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BD74-40E4-49C1-BEF4-D928A9F37D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37388-7C3E-4002-8EA6-7E1151147B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386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BD74-40E4-49C1-BEF4-D928A9F37D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37388-7C3E-4002-8EA6-7E1151147B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314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BD74-40E4-49C1-BEF4-D928A9F37D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37388-7C3E-4002-8EA6-7E1151147B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5561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BD74-40E4-49C1-BEF4-D928A9F37D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37388-7C3E-4002-8EA6-7E1151147B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505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E7180-FCC4-4392-943B-39E200BD1F0D}" type="datetimeFigureOut">
              <a:rPr lang="en-GB" smtClean="0"/>
              <a:t>24/11/2019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0CD13-7F81-4B20-99F6-83CCD0C5A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6556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BD74-40E4-49C1-BEF4-D928A9F37D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37388-7C3E-4002-8EA6-7E1151147B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3625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BD74-40E4-49C1-BEF4-D928A9F37D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37388-7C3E-4002-8EA6-7E1151147B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331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BD74-40E4-49C1-BEF4-D928A9F37D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37388-7C3E-4002-8EA6-7E1151147B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5720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BD74-40E4-49C1-BEF4-D928A9F37D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37388-7C3E-4002-8EA6-7E1151147B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6441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BD74-40E4-49C1-BEF4-D928A9F37D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37388-7C3E-4002-8EA6-7E1151147B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742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BD74-40E4-49C1-BEF4-D928A9F37D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37388-7C3E-4002-8EA6-7E1151147B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135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E7180-FCC4-4392-943B-39E200BD1F0D}" type="datetimeFigureOut">
              <a:rPr lang="en-GB" smtClean="0"/>
              <a:t>24/11/2019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0CD13-7F81-4B20-99F6-83CCD0C5A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275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E7180-FCC4-4392-943B-39E200BD1F0D}" type="datetimeFigureOut">
              <a:rPr lang="en-GB" smtClean="0"/>
              <a:t>24/11/2019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0CD13-7F81-4B20-99F6-83CCD0C5A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58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671704-7995-4EBC-A92F-31B88D1BE28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36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671704-7995-4EBC-A92F-31B88D1BE28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7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671704-7995-4EBC-A92F-31B88D1BE28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19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1F6049-C8AA-489A-84E9-42A36099558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1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CD0BD74-40E4-49C1-BEF4-D928A9F37D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24/11/2019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E737388-7C3E-4002-8EA6-7E1151147B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21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CD0BD74-40E4-49C1-BEF4-D928A9F37D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24/11/2019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E737388-7C3E-4002-8EA6-7E1151147B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9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reyhoundderby.com/" TargetMode="Externa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1080119"/>
          </a:xfrm>
        </p:spPr>
        <p:txBody>
          <a:bodyPr>
            <a:normAutofit/>
          </a:bodyPr>
          <a:lstStyle/>
          <a:p>
            <a:r>
              <a:rPr lang="en-GB" dirty="0"/>
              <a:t>Welcome to the Brill Church Quiz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692697"/>
            <a:ext cx="6840760" cy="936104"/>
          </a:xfrm>
        </p:spPr>
        <p:txBody>
          <a:bodyPr>
            <a:normAutofit/>
          </a:bodyPr>
          <a:lstStyle/>
          <a:p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483768" y="1700808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Saturday 23</a:t>
            </a:r>
            <a:r>
              <a:rPr lang="en-GB" sz="2800" baseline="30000" dirty="0"/>
              <a:t>rd</a:t>
            </a:r>
            <a:r>
              <a:rPr lang="en-GB" sz="2800" dirty="0"/>
              <a:t> November 2019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982" y="2348880"/>
            <a:ext cx="4635290" cy="365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526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/>
              <a:t>Question of Sport</a:t>
            </a:r>
            <a:br>
              <a:rPr lang="en-GB" sz="2800" dirty="0"/>
            </a:br>
            <a:r>
              <a:rPr lang="en-GB" sz="2800" dirty="0"/>
              <a:t>UK Sporting Venues</a:t>
            </a:r>
            <a:br>
              <a:rPr lang="en-GB" sz="2800" dirty="0"/>
            </a:br>
            <a:r>
              <a:rPr lang="en-GB" sz="2800" dirty="0"/>
              <a:t>5 pts per Venue (Bonus 5 pts for the associated sport)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9959380"/>
              </p:ext>
            </p:extLst>
          </p:nvPr>
        </p:nvGraphicFramePr>
        <p:xfrm>
          <a:off x="457200" y="1600200"/>
          <a:ext cx="8229600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 </a:t>
                      </a:r>
                      <a:r>
                        <a:rPr lang="en-GB" baseline="0" dirty="0"/>
                        <a:t>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95" y="1764860"/>
            <a:ext cx="3780259" cy="289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33453"/>
            <a:ext cx="3816424" cy="275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866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/>
              <a:t>Question of Sport</a:t>
            </a:r>
            <a:br>
              <a:rPr lang="en-GB" sz="2800" dirty="0"/>
            </a:br>
            <a:r>
              <a:rPr lang="en-GB" sz="2800" dirty="0"/>
              <a:t>UK Sporting Venues</a:t>
            </a:r>
            <a:br>
              <a:rPr lang="en-GB" sz="2800" dirty="0"/>
            </a:br>
            <a:r>
              <a:rPr lang="en-GB" sz="2800" dirty="0"/>
              <a:t>5 pts per Venue (Bonus 5 pts for the associated sport)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2232134"/>
              </p:ext>
            </p:extLst>
          </p:nvPr>
        </p:nvGraphicFramePr>
        <p:xfrm>
          <a:off x="457200" y="1600200"/>
          <a:ext cx="8229600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3563664" cy="255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96931"/>
            <a:ext cx="3816424" cy="283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866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/>
              <a:t>Question of Sport</a:t>
            </a:r>
            <a:br>
              <a:rPr lang="en-GB" sz="2800" dirty="0"/>
            </a:br>
            <a:r>
              <a:rPr lang="en-GB" sz="2800" dirty="0"/>
              <a:t>UK Sporting Venues</a:t>
            </a:r>
            <a:br>
              <a:rPr lang="en-GB" sz="2800" dirty="0"/>
            </a:br>
            <a:r>
              <a:rPr lang="en-GB" sz="2800" dirty="0"/>
              <a:t>5 pts per Venue (Bonus 5 pts for the associated sport)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5682700"/>
              </p:ext>
            </p:extLst>
          </p:nvPr>
        </p:nvGraphicFramePr>
        <p:xfrm>
          <a:off x="457200" y="1600200"/>
          <a:ext cx="8229600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82" y="1867133"/>
            <a:ext cx="3742159" cy="29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2096380"/>
            <a:ext cx="3888432" cy="248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866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/>
              <a:t>Question of Sport</a:t>
            </a:r>
            <a:br>
              <a:rPr lang="en-GB" sz="2800" dirty="0"/>
            </a:br>
            <a:r>
              <a:rPr lang="en-GB" sz="2800" dirty="0"/>
              <a:t>UK Sporting Venues</a:t>
            </a:r>
            <a:br>
              <a:rPr lang="en-GB" sz="2800" dirty="0"/>
            </a:br>
            <a:r>
              <a:rPr lang="en-GB" sz="2800" dirty="0"/>
              <a:t>5 pts per Venue (Bonus 5 pts for the associated sport)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6483890"/>
              </p:ext>
            </p:extLst>
          </p:nvPr>
        </p:nvGraphicFramePr>
        <p:xfrm>
          <a:off x="457200" y="1600200"/>
          <a:ext cx="8229600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51947"/>
            <a:ext cx="3390321" cy="256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618" y="2051947"/>
            <a:ext cx="3479080" cy="273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866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/>
              <a:t>Question of Sport</a:t>
            </a:r>
            <a:br>
              <a:rPr lang="en-GB" sz="2800" dirty="0"/>
            </a:br>
            <a:r>
              <a:rPr lang="en-GB" sz="2800" dirty="0"/>
              <a:t>UK Sporting Venues</a:t>
            </a:r>
            <a:br>
              <a:rPr lang="en-GB" sz="2800" dirty="0"/>
            </a:br>
            <a:r>
              <a:rPr lang="en-GB" sz="2800" dirty="0"/>
              <a:t>5 pts per Venue (Bonus 5 pts for the associated sport)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2445761"/>
              </p:ext>
            </p:extLst>
          </p:nvPr>
        </p:nvGraphicFramePr>
        <p:xfrm>
          <a:off x="457200" y="1600200"/>
          <a:ext cx="8229600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07" y="1970065"/>
            <a:ext cx="3874681" cy="258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70065"/>
            <a:ext cx="3810966" cy="259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866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/>
              <a:t>Question of Sport</a:t>
            </a:r>
            <a:br>
              <a:rPr lang="en-GB" sz="2800" dirty="0"/>
            </a:br>
            <a:r>
              <a:rPr lang="en-GB" sz="2800" dirty="0"/>
              <a:t>UK Sporting Venues</a:t>
            </a:r>
            <a:br>
              <a:rPr lang="en-GB" sz="2800" dirty="0"/>
            </a:br>
            <a:r>
              <a:rPr lang="en-GB" sz="2800" dirty="0"/>
              <a:t>5 pts per Venue (Bonus 5 pts for the associated sport)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2059956"/>
              </p:ext>
            </p:extLst>
          </p:nvPr>
        </p:nvGraphicFramePr>
        <p:xfrm>
          <a:off x="457200" y="1600200"/>
          <a:ext cx="8229600" cy="402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75" y="2044238"/>
            <a:ext cx="3782567" cy="273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68647"/>
            <a:ext cx="3886175" cy="228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866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/>
              <a:t>Question of Sport</a:t>
            </a:r>
            <a:br>
              <a:rPr lang="en-GB" sz="2800" dirty="0"/>
            </a:br>
            <a:r>
              <a:rPr lang="en-GB" sz="2800" dirty="0"/>
              <a:t>UK Sporting Venues</a:t>
            </a:r>
            <a:br>
              <a:rPr lang="en-GB" sz="2800" dirty="0"/>
            </a:br>
            <a:r>
              <a:rPr lang="en-GB" sz="2800" dirty="0"/>
              <a:t>5 pts per Venue (Bonus 5 pts for the associated sport)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4759363"/>
              </p:ext>
            </p:extLst>
          </p:nvPr>
        </p:nvGraphicFramePr>
        <p:xfrm>
          <a:off x="457200" y="1600200"/>
          <a:ext cx="8229600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18196"/>
            <a:ext cx="3577799" cy="233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11961"/>
            <a:ext cx="3769878" cy="255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866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/>
              <a:t>Question of Sport</a:t>
            </a:r>
            <a:br>
              <a:rPr lang="en-GB" sz="2800" dirty="0"/>
            </a:br>
            <a:r>
              <a:rPr lang="en-GB" sz="2800" dirty="0"/>
              <a:t>UK Sporting Venues</a:t>
            </a:r>
            <a:br>
              <a:rPr lang="en-GB" sz="2800" dirty="0"/>
            </a:br>
            <a:r>
              <a:rPr lang="en-GB" sz="2800" dirty="0"/>
              <a:t>5 pts per Venue (Bonus 5 pts for the associated sport)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3929507"/>
              </p:ext>
            </p:extLst>
          </p:nvPr>
        </p:nvGraphicFramePr>
        <p:xfrm>
          <a:off x="457200" y="1600200"/>
          <a:ext cx="8229600" cy="402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18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919715"/>
            <a:ext cx="3240752" cy="309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9715"/>
            <a:ext cx="3816424" cy="296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866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/>
              <a:t>Question of Sport</a:t>
            </a:r>
            <a:br>
              <a:rPr lang="en-GB" sz="2800" dirty="0"/>
            </a:br>
            <a:r>
              <a:rPr lang="en-GB" sz="2800" dirty="0"/>
              <a:t>UK Sporting Venues</a:t>
            </a:r>
            <a:br>
              <a:rPr lang="en-GB" sz="2800" dirty="0"/>
            </a:br>
            <a:r>
              <a:rPr lang="en-GB" sz="2800" dirty="0"/>
              <a:t>5 pts per Venue (Bonus 5 pts for the associated sport)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3316415"/>
              </p:ext>
            </p:extLst>
          </p:nvPr>
        </p:nvGraphicFramePr>
        <p:xfrm>
          <a:off x="457200" y="1600200"/>
          <a:ext cx="8229600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71" y="2007251"/>
            <a:ext cx="3491097" cy="251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93199"/>
            <a:ext cx="3513258" cy="231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866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5 pts per venue (Bonus 5 pts per sport)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066768"/>
              </p:ext>
            </p:extLst>
          </p:nvPr>
        </p:nvGraphicFramePr>
        <p:xfrm>
          <a:off x="457200" y="1600200"/>
          <a:ext cx="8229600" cy="42468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42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05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Ascot Racecourse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Horse racing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err="1"/>
                        <a:t>Iffley</a:t>
                      </a:r>
                      <a:r>
                        <a:rPr lang="en-GB" b="0" dirty="0"/>
                        <a:t> Road(Roger Bannister) Stadium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Athletics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Cricket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Manchester </a:t>
                      </a:r>
                      <a:r>
                        <a:rPr lang="en-GB" dirty="0" err="1"/>
                        <a:t>Veledrome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Cycling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The Crucible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Snooker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Principality Stadium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Rugby Union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Twickenham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Rugby Union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Wimbledon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Tennis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Silverstone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Motor</a:t>
                      </a:r>
                      <a:r>
                        <a:rPr lang="en-GB" baseline="0" dirty="0"/>
                        <a:t> Racing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Murrayfield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Rugby Union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Wembley Stadium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Football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Anfield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Football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St Andrews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Golf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Epsom Racecourse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Horse racing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Emirates Stadium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Football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Henley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Rowing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Goodwood Racecourse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Horse racing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Queens Club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Tennis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The Oval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Cricket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Old Trafford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Football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0975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477EC-2DC1-4075-BF06-168147163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48409-8F92-4F77-859B-9814115AA9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935A5-563C-489F-899D-8A011DE30E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3E6D09-4270-4FA5-8B28-E273FFF6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548680"/>
            <a:ext cx="4249035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60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Pay or play?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GB" dirty="0"/>
              <a:t>Your ticket entitles you to supper and the full quiz. Gold, Silver and Bronze medals are awarded to the first 3 teams, with 8 bottles of wine, kindly donated by </a:t>
            </a:r>
            <a:r>
              <a:rPr lang="en-GB" dirty="0">
                <a:solidFill>
                  <a:srgbClr val="FF0000"/>
                </a:solidFill>
              </a:rPr>
              <a:t>Constables</a:t>
            </a:r>
            <a:r>
              <a:rPr lang="en-GB" dirty="0"/>
              <a:t>, to the winners.</a:t>
            </a:r>
          </a:p>
          <a:p>
            <a:pPr marL="0" indent="0" algn="ctr">
              <a:buNone/>
            </a:pPr>
            <a:r>
              <a:rPr lang="en-GB" dirty="0"/>
              <a:t>However, the event seeks to raise funds for Brill Church, so for Rounds 2-7 each team can choose to pay for a ‘Joker’ at £1 per team member, which gives them the chance to win the sponsors prize and gain double points for the round.</a:t>
            </a:r>
          </a:p>
        </p:txBody>
      </p:sp>
    </p:spTree>
    <p:extLst>
      <p:ext uri="{BB962C8B-B14F-4D97-AF65-F5344CB8AC3E}">
        <p14:creationId xmlns:p14="http://schemas.microsoft.com/office/powerpoint/2010/main" val="1039869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41352-1C5E-41C3-9D6C-8AC3C1614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are very grateful to Constables for their generous sponsorship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D22C7C-930C-4272-BE42-F6397C232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0725" y="1824831"/>
            <a:ext cx="516255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08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en-GB" dirty="0"/>
              <a:t>Only Connect</a:t>
            </a:r>
            <a:br>
              <a:rPr lang="en-GB" dirty="0"/>
            </a:br>
            <a:r>
              <a:rPr lang="en-GB" dirty="0"/>
              <a:t>15</a:t>
            </a:r>
            <a:r>
              <a:rPr lang="en-GB" baseline="30000" dirty="0"/>
              <a:t>th</a:t>
            </a:r>
            <a:r>
              <a:rPr lang="en-GB" dirty="0"/>
              <a:t> September 2008 – present</a:t>
            </a:r>
            <a:br>
              <a:rPr lang="en-GB" dirty="0"/>
            </a:br>
            <a:r>
              <a:rPr lang="en-GB" dirty="0"/>
              <a:t>Pay or play?</a:t>
            </a:r>
          </a:p>
        </p:txBody>
      </p:sp>
      <p:pic>
        <p:nvPicPr>
          <p:cNvPr id="4" name="Picture 2" descr="C:\Users\john\Desktop\only connec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08920"/>
            <a:ext cx="4823076" cy="313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723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en-GB" dirty="0"/>
              <a:t>The Royal Wall</a:t>
            </a:r>
            <a:br>
              <a:rPr lang="en-GB" dirty="0"/>
            </a:br>
            <a:r>
              <a:rPr lang="en-GB" sz="3100" dirty="0"/>
              <a:t>generously sponsored by Brill Stores and Mahesh</a:t>
            </a:r>
            <a:br>
              <a:rPr lang="en-GB" sz="3100" dirty="0"/>
            </a:br>
            <a:endParaRPr lang="en-GB" sz="31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1670904"/>
              </p:ext>
            </p:extLst>
          </p:nvPr>
        </p:nvGraphicFramePr>
        <p:xfrm>
          <a:off x="467544" y="1988840"/>
          <a:ext cx="820891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503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Monarch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Reign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Offspring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Prime Minister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03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Edward 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1820-1830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r>
                        <a:rPr lang="en-GB" dirty="0" err="1"/>
                        <a:t>delaide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Beatrice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r>
                        <a:rPr lang="en-GB" dirty="0" err="1"/>
                        <a:t>rthur</a:t>
                      </a:r>
                      <a:r>
                        <a:rPr lang="en-GB" dirty="0"/>
                        <a:t> Balfour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03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George 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1830-1837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Charlotte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Earl Grey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03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William 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1837-1901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Alexandra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Elizabeth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George Canning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03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Victoria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1901-1910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Caroline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</a:t>
                      </a:r>
                      <a:r>
                        <a:rPr lang="en-GB" dirty="0" err="1"/>
                        <a:t>aud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Viscount Palmerston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5515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Royal Wall</a:t>
            </a:r>
            <a:br>
              <a:rPr lang="en-GB" dirty="0"/>
            </a:br>
            <a:r>
              <a:rPr lang="en-GB" sz="3100" dirty="0"/>
              <a:t>generously sponsored by Brill Stores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000" dirty="0"/>
              <a:t>4 lines to complete</a:t>
            </a:r>
          </a:p>
          <a:p>
            <a:pPr marL="0" indent="0" algn="ctr">
              <a:buNone/>
            </a:pPr>
            <a:r>
              <a:rPr lang="en-GB" sz="2000" dirty="0"/>
              <a:t>2 correct in a line scores 20 pts</a:t>
            </a:r>
          </a:p>
          <a:p>
            <a:pPr marL="0" indent="0" algn="ctr">
              <a:buNone/>
            </a:pPr>
            <a:r>
              <a:rPr lang="en-GB" sz="2000" dirty="0"/>
              <a:t>3 correct in a line scores 40 pts</a:t>
            </a:r>
          </a:p>
          <a:p>
            <a:pPr marL="0" indent="0" algn="ctr">
              <a:buNone/>
            </a:pPr>
            <a:r>
              <a:rPr lang="en-GB" sz="2000" dirty="0"/>
              <a:t>4 correct in a line scores 60 pts</a:t>
            </a:r>
          </a:p>
          <a:p>
            <a:pPr marL="0" indent="0" algn="ctr">
              <a:buNone/>
            </a:pPr>
            <a:r>
              <a:rPr lang="en-GB" sz="2000" dirty="0"/>
              <a:t>A fully correct line scores 100 pts</a:t>
            </a:r>
          </a:p>
          <a:p>
            <a:pPr marL="0" indent="0" algn="ctr">
              <a:buNone/>
            </a:pPr>
            <a:r>
              <a:rPr lang="en-GB" sz="2000" dirty="0"/>
              <a:t>Maximum score for a fully completed wall 400 pts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A20B66-6413-4B47-9A7E-2FFCDFB81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3" y="4005065"/>
            <a:ext cx="2698971" cy="257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89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en-GB" dirty="0"/>
              <a:t>The Royal Wall</a:t>
            </a:r>
            <a:br>
              <a:rPr lang="en-GB" dirty="0"/>
            </a:br>
            <a:r>
              <a:rPr lang="en-GB" sz="3100" dirty="0"/>
              <a:t>generously sponsored by Brill Stores</a:t>
            </a:r>
            <a:br>
              <a:rPr lang="en-GB" sz="3100" dirty="0"/>
            </a:br>
            <a:endParaRPr lang="en-GB" sz="31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6199080"/>
              </p:ext>
            </p:extLst>
          </p:nvPr>
        </p:nvGraphicFramePr>
        <p:xfrm>
          <a:off x="467544" y="1988840"/>
          <a:ext cx="820891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503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Monarch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Reign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Offspring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Prime Minister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03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Edward 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03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George 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03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William 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03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Victoria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6957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Royal Wall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Let thinking time commence</a:t>
            </a:r>
          </a:p>
        </p:txBody>
      </p:sp>
    </p:spTree>
    <p:extLst>
      <p:ext uri="{BB962C8B-B14F-4D97-AF65-F5344CB8AC3E}">
        <p14:creationId xmlns:p14="http://schemas.microsoft.com/office/powerpoint/2010/main" val="3254855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en-GB" dirty="0"/>
              <a:t>The Royal Wall</a:t>
            </a:r>
            <a:br>
              <a:rPr lang="en-GB" dirty="0"/>
            </a:br>
            <a:r>
              <a:rPr lang="en-GB" sz="3100" dirty="0"/>
              <a:t>generously sponsored by Brill Stores</a:t>
            </a:r>
            <a:br>
              <a:rPr lang="en-GB" sz="3100" dirty="0"/>
            </a:br>
            <a:endParaRPr lang="en-GB" sz="31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3334590"/>
              </p:ext>
            </p:extLst>
          </p:nvPr>
        </p:nvGraphicFramePr>
        <p:xfrm>
          <a:off x="467544" y="1988840"/>
          <a:ext cx="820891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503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Monarch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Reign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Offspring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Prime Minister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03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Edward 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1820-1830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r>
                        <a:rPr lang="en-GB" dirty="0" err="1"/>
                        <a:t>delaide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Beatrice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r>
                        <a:rPr lang="en-GB" dirty="0" err="1"/>
                        <a:t>rthur</a:t>
                      </a:r>
                      <a:r>
                        <a:rPr lang="en-GB" dirty="0"/>
                        <a:t> Balfour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03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George 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1830-1837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Charlotte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Earl Grey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03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William 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1837-1901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Alexandra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Elizabeth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George Canning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03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Victoria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1901-1910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Caroline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</a:t>
                      </a:r>
                      <a:r>
                        <a:rPr lang="en-GB" dirty="0" err="1"/>
                        <a:t>aud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Viscount Palmerston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6975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en-GB" dirty="0"/>
              <a:t>The Royal Wall</a:t>
            </a:r>
            <a:br>
              <a:rPr lang="en-GB" dirty="0"/>
            </a:br>
            <a:r>
              <a:rPr lang="en-GB" sz="3100" dirty="0"/>
              <a:t>generously sponsored by Brill Stores</a:t>
            </a:r>
            <a:br>
              <a:rPr lang="en-GB" sz="3100" dirty="0"/>
            </a:br>
            <a:endParaRPr lang="en-GB" sz="31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7436676"/>
              </p:ext>
            </p:extLst>
          </p:nvPr>
        </p:nvGraphicFramePr>
        <p:xfrm>
          <a:off x="467544" y="1988840"/>
          <a:ext cx="820891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503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Monarch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Reign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Offspring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Prime Minister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033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Edward VII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1901-1910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Alexandra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</a:t>
                      </a:r>
                      <a:r>
                        <a:rPr lang="en-GB" dirty="0" err="1"/>
                        <a:t>aud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r>
                        <a:rPr lang="en-GB" dirty="0" err="1"/>
                        <a:t>rthur</a:t>
                      </a:r>
                      <a:r>
                        <a:rPr lang="en-GB" dirty="0"/>
                        <a:t> Balfour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03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George 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1820-1830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Caroline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Charlotte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George Canning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03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William 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1830-1837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Adelaide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Elizabeth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Earl Grey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03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Victoria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1837-1901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Albert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Beatrice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Viscount Palmerston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3745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en-GB" sz="3200" dirty="0"/>
              <a:t>University Challenge</a:t>
            </a:r>
            <a:br>
              <a:rPr lang="en-GB" sz="3200" dirty="0"/>
            </a:br>
            <a:r>
              <a:rPr lang="en-GB" sz="3200" dirty="0"/>
              <a:t>1962-1987 &amp; 1994- present</a:t>
            </a:r>
            <a:br>
              <a:rPr lang="en-GB" sz="3200" dirty="0"/>
            </a:br>
            <a:r>
              <a:rPr lang="en-GB" sz="3200" dirty="0"/>
              <a:t>pay or play?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C:\Users\john\Desktop\Lad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165" y="4017580"/>
            <a:ext cx="39243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john\Desktop\m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603" y="1772816"/>
            <a:ext cx="3924300" cy="224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510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8DD928-B053-49F5-9B2B-E56CD9940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516692"/>
            <a:ext cx="6768752" cy="595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37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2A3871-ABDB-44F2-9063-D106F3A20441}"/>
              </a:ext>
            </a:extLst>
          </p:cNvPr>
          <p:cNvSpPr/>
          <p:nvPr/>
        </p:nvSpPr>
        <p:spPr>
          <a:xfrm>
            <a:off x="899592" y="1052737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/>
              <a:t>Generously </a:t>
            </a:r>
            <a:r>
              <a:rPr lang="en-GB" sz="2400" dirty="0"/>
              <a:t>sponsored by </a:t>
            </a:r>
            <a:r>
              <a:rPr lang="en-GB" sz="2400"/>
              <a:t>The Pheasant:</a:t>
            </a:r>
          </a:p>
          <a:p>
            <a:pPr algn="ctr"/>
            <a:r>
              <a:rPr lang="en-GB" sz="2400"/>
              <a:t> </a:t>
            </a:r>
            <a:r>
              <a:rPr lang="en-GB" sz="2400" dirty="0"/>
              <a:t>Sunday lunch for 2 with wine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2A6232-4418-4855-BCB7-DC07867BD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887" y="1988840"/>
            <a:ext cx="4680225" cy="388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4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University Challenge</a:t>
            </a:r>
            <a:br>
              <a:rPr lang="en-GB" sz="2400" dirty="0"/>
            </a:br>
            <a:r>
              <a:rPr lang="en-GB" sz="2400" dirty="0"/>
              <a:t>Kindly sponsored by The Pheasant</a:t>
            </a:r>
            <a:br>
              <a:rPr lang="en-GB" sz="2400" dirty="0"/>
            </a:br>
            <a:r>
              <a:rPr lang="en-GB" sz="2400" dirty="0"/>
              <a:t>Students drink; this is your starter for 10 drinks</a:t>
            </a:r>
            <a:br>
              <a:rPr lang="en-GB" sz="2400" dirty="0"/>
            </a:br>
            <a:r>
              <a:rPr lang="en-GB" sz="2400" dirty="0"/>
              <a:t>What are the ingredients of each of these cocktails?</a:t>
            </a:r>
            <a:br>
              <a:rPr lang="en-GB" sz="2400" dirty="0"/>
            </a:br>
            <a:r>
              <a:rPr lang="en-GB" sz="2400" dirty="0">
                <a:solidFill>
                  <a:srgbClr val="FF0000"/>
                </a:solidFill>
              </a:rPr>
              <a:t>30 pts per correctly assigned ingredient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36BE86E-82DC-492B-8D6A-1B48B0478B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1765135"/>
              </p:ext>
            </p:extLst>
          </p:nvPr>
        </p:nvGraphicFramePr>
        <p:xfrm>
          <a:off x="457200" y="2276872"/>
          <a:ext cx="7931224" cy="374441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29996">
                  <a:extLst>
                    <a:ext uri="{9D8B030D-6E8A-4147-A177-3AD203B41FA5}">
                      <a16:colId xmlns:a16="http://schemas.microsoft.com/office/drawing/2014/main" val="3681547378"/>
                    </a:ext>
                  </a:extLst>
                </a:gridCol>
                <a:gridCol w="1164716">
                  <a:extLst>
                    <a:ext uri="{9D8B030D-6E8A-4147-A177-3AD203B41FA5}">
                      <a16:colId xmlns:a16="http://schemas.microsoft.com/office/drawing/2014/main" val="2684041661"/>
                    </a:ext>
                  </a:extLst>
                </a:gridCol>
                <a:gridCol w="1320012">
                  <a:extLst>
                    <a:ext uri="{9D8B030D-6E8A-4147-A177-3AD203B41FA5}">
                      <a16:colId xmlns:a16="http://schemas.microsoft.com/office/drawing/2014/main" val="3105807358"/>
                    </a:ext>
                  </a:extLst>
                </a:gridCol>
                <a:gridCol w="1164716">
                  <a:extLst>
                    <a:ext uri="{9D8B030D-6E8A-4147-A177-3AD203B41FA5}">
                      <a16:colId xmlns:a16="http://schemas.microsoft.com/office/drawing/2014/main" val="3790764052"/>
                    </a:ext>
                  </a:extLst>
                </a:gridCol>
                <a:gridCol w="1164716">
                  <a:extLst>
                    <a:ext uri="{9D8B030D-6E8A-4147-A177-3AD203B41FA5}">
                      <a16:colId xmlns:a16="http://schemas.microsoft.com/office/drawing/2014/main" val="2681780498"/>
                    </a:ext>
                  </a:extLst>
                </a:gridCol>
                <a:gridCol w="1087068">
                  <a:extLst>
                    <a:ext uri="{9D8B030D-6E8A-4147-A177-3AD203B41FA5}">
                      <a16:colId xmlns:a16="http://schemas.microsoft.com/office/drawing/2014/main" val="61365256"/>
                    </a:ext>
                  </a:extLst>
                </a:gridCol>
              </a:tblGrid>
              <a:tr h="37444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Bellini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xxxxx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xxxxx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xxxxx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330149"/>
                  </a:ext>
                </a:extLst>
              </a:tr>
              <a:tr h="37444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Bloody Mary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xxxxx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xxxxx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xxxxx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654418"/>
                  </a:ext>
                </a:extLst>
              </a:tr>
              <a:tr h="3744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Bucks Fizz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xxxxx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xxxxx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xxxxx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593821"/>
                  </a:ext>
                </a:extLst>
              </a:tr>
              <a:tr h="37444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Manhattan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xxxxx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xxxxx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567966"/>
                  </a:ext>
                </a:extLst>
              </a:tr>
              <a:tr h="37444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Mojito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747959"/>
                  </a:ext>
                </a:extLst>
              </a:tr>
              <a:tr h="37444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Negroni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xxxxx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xxxxx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898037"/>
                  </a:ext>
                </a:extLst>
              </a:tr>
              <a:tr h="37444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Pina Colada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xxxxx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xxxxx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976484"/>
                  </a:ext>
                </a:extLst>
              </a:tr>
              <a:tr h="37444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Sex on the Beach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xxxxx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221822"/>
                  </a:ext>
                </a:extLst>
              </a:tr>
              <a:tr h="37444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Sidecar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xxxxx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xxxxx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874451"/>
                  </a:ext>
                </a:extLst>
              </a:tr>
              <a:tr h="37444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White Russian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xxxxx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xxxxx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844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999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J</a:t>
            </a:r>
            <a:r>
              <a:rPr lang="en-GB" sz="2800" dirty="0" err="1"/>
              <a:t>ohn</a:t>
            </a:r>
            <a:r>
              <a:rPr lang="en-GB" sz="2800" dirty="0"/>
              <a:t> Wilkins &amp; John </a:t>
            </a:r>
            <a:r>
              <a:rPr lang="en-GB" sz="2800" dirty="0" err="1"/>
              <a:t>Slusar’s</a:t>
            </a:r>
            <a:r>
              <a:rPr lang="en-GB" sz="2800" dirty="0"/>
              <a:t> Cocktail Bar</a:t>
            </a:r>
            <a:br>
              <a:rPr lang="en-GB" sz="2800" dirty="0"/>
            </a:br>
            <a:r>
              <a:rPr lang="en-GB" sz="2800" dirty="0"/>
              <a:t>‘The Two Johnnies’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A95943E-A4EC-49E9-8FDA-33833CCA60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855323"/>
              </p:ext>
            </p:extLst>
          </p:nvPr>
        </p:nvGraphicFramePr>
        <p:xfrm>
          <a:off x="1524000" y="1916832"/>
          <a:ext cx="6096000" cy="37444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34428024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8644639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833810634"/>
                    </a:ext>
                  </a:extLst>
                </a:gridCol>
              </a:tblGrid>
              <a:tr h="37444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Angostura bitters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Lemon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Red Vermouth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835897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Brandy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Lime juice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Rye Whisky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115367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Campari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Soda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042944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Cane Sugar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Orange juice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Tomato Juice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987064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Champagne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Orange juice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Triple Sec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022047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Coconut cream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Peach nectar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Vodka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954588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Cranberry juice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Peach Schnapps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Vodka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604310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Cream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Pineapple juice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Vodka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7175311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Gin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Prosecco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White Rum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505637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Kahlua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Red Vermouth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White Rum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742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7937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University Challenge</a:t>
            </a:r>
            <a:br>
              <a:rPr lang="en-GB" sz="2400" dirty="0"/>
            </a:br>
            <a:r>
              <a:rPr lang="en-GB" sz="2400" dirty="0"/>
              <a:t>Kindly sponsored by The Pheasant</a:t>
            </a:r>
            <a:br>
              <a:rPr lang="en-GB" sz="2400" dirty="0"/>
            </a:br>
            <a:r>
              <a:rPr lang="en-GB" sz="2400" dirty="0"/>
              <a:t>Students drink; this is your starter for 10 drinks</a:t>
            </a:r>
            <a:br>
              <a:rPr lang="en-GB" sz="2400" dirty="0"/>
            </a:br>
            <a:r>
              <a:rPr lang="en-GB" sz="2400" dirty="0"/>
              <a:t>What are the ingredients of each of these cocktails?</a:t>
            </a:r>
            <a:br>
              <a:rPr lang="en-GB" sz="2400" dirty="0"/>
            </a:br>
            <a:r>
              <a:rPr lang="en-GB" sz="2400" dirty="0">
                <a:solidFill>
                  <a:srgbClr val="FF0000"/>
                </a:solidFill>
              </a:rPr>
              <a:t>30 pts per correctly assigned ingredient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36BE86E-82DC-492B-8D6A-1B48B0478B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1908654"/>
              </p:ext>
            </p:extLst>
          </p:nvPr>
        </p:nvGraphicFramePr>
        <p:xfrm>
          <a:off x="457200" y="2276872"/>
          <a:ext cx="7931224" cy="374441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66528">
                  <a:extLst>
                    <a:ext uri="{9D8B030D-6E8A-4147-A177-3AD203B41FA5}">
                      <a16:colId xmlns:a16="http://schemas.microsoft.com/office/drawing/2014/main" val="3681547378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68404166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105807358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79076405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68178049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61365256"/>
                    </a:ext>
                  </a:extLst>
                </a:gridCol>
              </a:tblGrid>
              <a:tr h="3744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Bellini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Peach Nectar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Prosecco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xxxxx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xxxxx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xxxxx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330149"/>
                  </a:ext>
                </a:extLst>
              </a:tr>
              <a:tr h="3744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Bloody Mary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Tomato juice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Vodka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xxxxx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xxxxx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xxxxx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654418"/>
                  </a:ext>
                </a:extLst>
              </a:tr>
              <a:tr h="3744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Bucks Fizz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Champagne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Orange juice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xxxxx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xxxxx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xxxxx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593821"/>
                  </a:ext>
                </a:extLst>
              </a:tr>
              <a:tr h="3744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Manhattan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Anger bitters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Red Vermouth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Rye Whisky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xxxxx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xxxxx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567966"/>
                  </a:ext>
                </a:extLst>
              </a:tr>
              <a:tr h="3744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Mojito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Cane sugar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Lime juice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White Rum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Soda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Mint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747959"/>
                  </a:ext>
                </a:extLst>
              </a:tr>
              <a:tr h="3744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Negroni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Campari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Gin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Red Vermouth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xxxxx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xxxxx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898037"/>
                  </a:ext>
                </a:extLst>
              </a:tr>
              <a:tr h="3744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Pina Colada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White Rum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Pineapple juice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Coconut cream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xxxxx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xxxxx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976484"/>
                  </a:ext>
                </a:extLst>
              </a:tr>
              <a:tr h="3744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Sex on the Beach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Orange juice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Cranberry juice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Peach Schnapps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Vodka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xxxxx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221822"/>
                  </a:ext>
                </a:extLst>
              </a:tr>
              <a:tr h="3744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Sidecar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Brandy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Lemon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Triple Sec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xxxxx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xxxxx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874451"/>
                  </a:ext>
                </a:extLst>
              </a:tr>
              <a:tr h="3744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White Russian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Cream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Kahlua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Vodka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xxxxx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xxxxx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844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85980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en-GB" dirty="0"/>
              <a:t>Sale of the Century</a:t>
            </a:r>
            <a:br>
              <a:rPr lang="en-GB" dirty="0"/>
            </a:br>
            <a:r>
              <a:rPr lang="en-GB" dirty="0"/>
              <a:t>1972 – 1983</a:t>
            </a:r>
            <a:br>
              <a:rPr lang="en-GB" dirty="0"/>
            </a:br>
            <a:r>
              <a:rPr lang="en-GB" dirty="0"/>
              <a:t>Pay or Play?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60848"/>
            <a:ext cx="3240360" cy="185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312368" cy="2124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22392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2016224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Sale of the Century</a:t>
            </a:r>
            <a:br>
              <a:rPr lang="en-GB" sz="3600" dirty="0"/>
            </a:br>
            <a:r>
              <a:rPr lang="en-GB" sz="3600" dirty="0"/>
              <a:t>sponsored by Darren The Fish</a:t>
            </a:r>
            <a:br>
              <a:rPr lang="en-GB" sz="3600" dirty="0"/>
            </a:br>
            <a:r>
              <a:rPr lang="en-GB" sz="3600" dirty="0"/>
              <a:t>(£25 voucher)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93990"/>
            <a:ext cx="8229600" cy="252729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2800" dirty="0"/>
              <a:t>Winners share 1000 pts</a:t>
            </a:r>
          </a:p>
          <a:p>
            <a:pPr marL="0" indent="0" algn="ctr">
              <a:buNone/>
            </a:pPr>
            <a:r>
              <a:rPr lang="en-GB" sz="2800" dirty="0"/>
              <a:t>4</a:t>
            </a:r>
            <a:r>
              <a:rPr lang="en-GB" sz="2800" baseline="30000" dirty="0"/>
              <a:t>th</a:t>
            </a:r>
            <a:r>
              <a:rPr lang="en-GB" sz="2800" dirty="0"/>
              <a:t> Round losers 250 pts</a:t>
            </a:r>
          </a:p>
          <a:p>
            <a:pPr marL="0" indent="0" algn="ctr">
              <a:buNone/>
            </a:pPr>
            <a:r>
              <a:rPr lang="en-GB" sz="2800" dirty="0"/>
              <a:t>3</a:t>
            </a:r>
            <a:r>
              <a:rPr lang="en-GB" sz="2800" baseline="30000" dirty="0"/>
              <a:t>rd</a:t>
            </a:r>
            <a:r>
              <a:rPr lang="en-GB" sz="2800" dirty="0"/>
              <a:t> Round losers 120 pts</a:t>
            </a:r>
          </a:p>
          <a:p>
            <a:pPr marL="0" indent="0" algn="ctr">
              <a:buNone/>
            </a:pPr>
            <a:r>
              <a:rPr lang="en-GB" sz="2800" dirty="0"/>
              <a:t>2</a:t>
            </a:r>
            <a:r>
              <a:rPr lang="en-GB" sz="2800" baseline="30000" dirty="0"/>
              <a:t>nd</a:t>
            </a:r>
            <a:r>
              <a:rPr lang="en-GB" sz="2800" dirty="0"/>
              <a:t> Round losers 80 pts</a:t>
            </a:r>
          </a:p>
          <a:p>
            <a:pPr marL="0" indent="0" algn="ctr">
              <a:buNone/>
            </a:pPr>
            <a:r>
              <a:rPr lang="en-GB" sz="2800" dirty="0"/>
              <a:t>First Round losers 40 pts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F206E7-6DD0-49D0-AE84-252C8BC84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247" y="1772816"/>
            <a:ext cx="2977505" cy="172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42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</a:t>
            </a:r>
            <a:r>
              <a:rPr lang="en-GB" dirty="0" err="1"/>
              <a:t>ohn</a:t>
            </a:r>
            <a:r>
              <a:rPr lang="en-GB" dirty="0"/>
              <a:t> Lewis</a:t>
            </a:r>
            <a:br>
              <a:rPr lang="en-GB" dirty="0"/>
            </a:br>
            <a:r>
              <a:rPr lang="en-GB" dirty="0"/>
              <a:t>Never knowingly undersold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All items are taken from the current John Lewis online catalogue </a:t>
            </a:r>
          </a:p>
          <a:p>
            <a:pPr marL="0" indent="0" algn="ctr">
              <a:buNone/>
            </a:pPr>
            <a:r>
              <a:rPr lang="en-GB" dirty="0"/>
              <a:t>They are typical items used from daybreak to nightfall.</a:t>
            </a:r>
          </a:p>
          <a:p>
            <a:pPr marL="0" indent="0" algn="ctr">
              <a:buNone/>
            </a:pPr>
            <a:r>
              <a:rPr lang="en-GB" dirty="0"/>
              <a:t>You have a choice of 3 prices each round.</a:t>
            </a:r>
          </a:p>
        </p:txBody>
      </p:sp>
    </p:spTree>
    <p:extLst>
      <p:ext uri="{BB962C8B-B14F-4D97-AF65-F5344CB8AC3E}">
        <p14:creationId xmlns:p14="http://schemas.microsoft.com/office/powerpoint/2010/main" val="671723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0120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Sale of the century</a:t>
            </a:r>
            <a:br>
              <a:rPr lang="en-GB" dirty="0"/>
            </a:br>
            <a:r>
              <a:rPr lang="en-GB" dirty="0"/>
              <a:t>Didn’t look like this in my day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571F6D-03C5-4136-A42B-4FC40CFC8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506091"/>
            <a:ext cx="2718889" cy="3103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1337AA-61B6-4744-BBDB-ED6C60532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37" y="4609728"/>
            <a:ext cx="7400925" cy="19156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D8D479-EEFD-4BFB-8EE3-D97268445FD2}"/>
              </a:ext>
            </a:extLst>
          </p:cNvPr>
          <p:cNvSpPr txBox="1"/>
          <p:nvPr/>
        </p:nvSpPr>
        <p:spPr>
          <a:xfrm>
            <a:off x="4670297" y="2276872"/>
            <a:ext cx="22779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Less than £40</a:t>
            </a:r>
          </a:p>
          <a:p>
            <a:endParaRPr lang="en-US" dirty="0"/>
          </a:p>
          <a:p>
            <a:r>
              <a:rPr lang="en-US" dirty="0"/>
              <a:t>B £40</a:t>
            </a:r>
          </a:p>
          <a:p>
            <a:endParaRPr lang="en-US" dirty="0"/>
          </a:p>
          <a:p>
            <a:r>
              <a:rPr lang="en-US" dirty="0"/>
              <a:t>C More than £40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23367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440160"/>
          </a:xfrm>
        </p:spPr>
        <p:txBody>
          <a:bodyPr/>
          <a:lstStyle/>
          <a:p>
            <a:r>
              <a:rPr lang="en-GB" dirty="0"/>
              <a:t>Pressure cooker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8000" dirty="0"/>
          </a:p>
          <a:p>
            <a:pPr marL="0" indent="0" algn="ctr">
              <a:buNone/>
            </a:pPr>
            <a:r>
              <a:rPr lang="en-GB" sz="8000" dirty="0"/>
              <a:t>C   £59.99</a:t>
            </a:r>
          </a:p>
          <a:p>
            <a:pPr marL="0" indent="0" algn="ctr">
              <a:buNone/>
            </a:pPr>
            <a:r>
              <a:rPr lang="en-GB" sz="5400" dirty="0"/>
              <a:t>Losers get 40 pts</a:t>
            </a:r>
          </a:p>
        </p:txBody>
      </p:sp>
    </p:spTree>
    <p:extLst>
      <p:ext uri="{BB962C8B-B14F-4D97-AF65-F5344CB8AC3E}">
        <p14:creationId xmlns:p14="http://schemas.microsoft.com/office/powerpoint/2010/main" val="25429934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Sale of the Century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5FA5B1-DED0-46BF-B494-E7E22E8DC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182" y="1360339"/>
            <a:ext cx="2802015" cy="3148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0072" y="1556792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Less Than £99.99</a:t>
            </a:r>
          </a:p>
          <a:p>
            <a:endParaRPr lang="en-GB" dirty="0"/>
          </a:p>
          <a:p>
            <a:r>
              <a:rPr lang="en-GB" dirty="0"/>
              <a:t>B £99.99</a:t>
            </a:r>
          </a:p>
          <a:p>
            <a:endParaRPr lang="en-GB" dirty="0"/>
          </a:p>
          <a:p>
            <a:r>
              <a:rPr lang="en-GB" dirty="0"/>
              <a:t>C More than £99.99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0A2F7F-F7D3-453C-8648-28319EC9B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03" y="4699465"/>
            <a:ext cx="7915328" cy="139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29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 dirty="0"/>
              <a:t>Don’t forget to buy your </a:t>
            </a:r>
            <a:br>
              <a:rPr lang="en-GB" dirty="0"/>
            </a:br>
            <a:r>
              <a:rPr lang="en-GB" dirty="0"/>
              <a:t>raffle tickets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813954" cy="379017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GB" sz="3200" b="1" dirty="0"/>
              <a:t>Prizes are</a:t>
            </a:r>
          </a:p>
          <a:p>
            <a:r>
              <a:rPr lang="en-GB" dirty="0"/>
              <a:t>Richard Morris-Adams round of golf at </a:t>
            </a:r>
            <a:r>
              <a:rPr lang="en-GB" dirty="0" err="1"/>
              <a:t>Huntercombe</a:t>
            </a:r>
            <a:r>
              <a:rPr lang="en-GB" dirty="0"/>
              <a:t> &amp; lunch</a:t>
            </a:r>
          </a:p>
          <a:p>
            <a:r>
              <a:rPr lang="en-GB" dirty="0"/>
              <a:t>Majestic scapegrace Gin</a:t>
            </a:r>
          </a:p>
          <a:p>
            <a:r>
              <a:rPr lang="en-GB" dirty="0"/>
              <a:t>Champneys ‘smellies’</a:t>
            </a:r>
          </a:p>
          <a:p>
            <a:r>
              <a:rPr lang="en-GB" dirty="0"/>
              <a:t>Pack of 3 Christmas items</a:t>
            </a:r>
          </a:p>
          <a:p>
            <a:r>
              <a:rPr lang="en-GB" dirty="0"/>
              <a:t>Bottle of Chivas Regal whisky</a:t>
            </a:r>
          </a:p>
          <a:p>
            <a:r>
              <a:rPr lang="en-GB" dirty="0"/>
              <a:t>Bottle of port</a:t>
            </a:r>
          </a:p>
          <a:p>
            <a:r>
              <a:rPr lang="en-GB" dirty="0"/>
              <a:t>½ Bottle of Courvoisier brandy</a:t>
            </a:r>
          </a:p>
          <a:p>
            <a:r>
              <a:rPr lang="en-GB" dirty="0" err="1"/>
              <a:t>Bendicks</a:t>
            </a:r>
            <a:r>
              <a:rPr lang="en-GB" dirty="0"/>
              <a:t> mints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282" y="409622"/>
            <a:ext cx="1852068" cy="125114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756305" y="1825625"/>
            <a:ext cx="3813954" cy="37901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b="1" u="sng" dirty="0">
                <a:solidFill>
                  <a:prstClr val="black"/>
                </a:solidFill>
              </a:rPr>
              <a:t>Tickets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b="1" dirty="0">
                <a:solidFill>
                  <a:prstClr val="black"/>
                </a:solidFill>
              </a:rPr>
              <a:t>£5 per strip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sz="3200" b="1" dirty="0">
              <a:solidFill>
                <a:prstClr val="black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GB" sz="3200" b="1" dirty="0">
              <a:solidFill>
                <a:prstClr val="black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GB" sz="3200" b="1" dirty="0">
              <a:solidFill>
                <a:prstClr val="black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GB" sz="32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650" y="5777564"/>
            <a:ext cx="7941609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GB" dirty="0">
                <a:solidFill>
                  <a:srgbClr val="002060"/>
                </a:solidFill>
              </a:rPr>
              <a:t>Tickets will be on sale from entry through to the interval</a:t>
            </a:r>
          </a:p>
          <a:p>
            <a:pPr algn="ctr" defTabSz="457200"/>
            <a:r>
              <a:rPr lang="en-GB" dirty="0">
                <a:solidFill>
                  <a:prstClr val="white"/>
                </a:solidFill>
              </a:rPr>
              <a:t>The draw will be made during </a:t>
            </a:r>
            <a:r>
              <a:rPr lang="en-GB">
                <a:solidFill>
                  <a:prstClr val="white"/>
                </a:solidFill>
              </a:rPr>
              <a:t>the interval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636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296144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GB" dirty="0" err="1"/>
              <a:t>arafe</a:t>
            </a:r>
            <a:r>
              <a:rPr lang="en-GB" dirty="0"/>
              <a:t> cooler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8000" dirty="0"/>
          </a:p>
          <a:p>
            <a:pPr marL="0" indent="0" algn="ctr">
              <a:buNone/>
            </a:pPr>
            <a:r>
              <a:rPr lang="en-GB" sz="8000" dirty="0"/>
              <a:t>A   £85</a:t>
            </a:r>
          </a:p>
          <a:p>
            <a:pPr marL="0" indent="0" algn="ctr">
              <a:buNone/>
            </a:pPr>
            <a:r>
              <a:rPr lang="en-GB" sz="6000" dirty="0"/>
              <a:t>Losers get 80 pts</a:t>
            </a:r>
          </a:p>
        </p:txBody>
      </p:sp>
    </p:spTree>
    <p:extLst>
      <p:ext uri="{BB962C8B-B14F-4D97-AF65-F5344CB8AC3E}">
        <p14:creationId xmlns:p14="http://schemas.microsoft.com/office/powerpoint/2010/main" val="7947496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Sale of the Century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076056" y="1772816"/>
            <a:ext cx="2961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Less than £600</a:t>
            </a:r>
          </a:p>
          <a:p>
            <a:endParaRPr lang="en-GB" dirty="0"/>
          </a:p>
          <a:p>
            <a:r>
              <a:rPr lang="en-GB" dirty="0"/>
              <a:t>B £600</a:t>
            </a:r>
          </a:p>
          <a:p>
            <a:endParaRPr lang="en-GB" dirty="0"/>
          </a:p>
          <a:p>
            <a:r>
              <a:rPr lang="en-GB" dirty="0"/>
              <a:t>C More than £600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52EEDC-0E74-4262-A2EE-8BBBEB36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055939"/>
            <a:ext cx="3826767" cy="3769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D5E957-4334-4125-AFAA-D1BB8632A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516" y="4140937"/>
            <a:ext cx="5086283" cy="167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89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Gas Barbecue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6896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GB" sz="8000" dirty="0"/>
          </a:p>
          <a:p>
            <a:pPr marL="0" indent="0" algn="ctr">
              <a:buNone/>
            </a:pPr>
            <a:r>
              <a:rPr lang="en-GB" sz="8000" dirty="0"/>
              <a:t>C £699.00</a:t>
            </a:r>
          </a:p>
          <a:p>
            <a:pPr marL="0" indent="0" algn="ctr">
              <a:buNone/>
            </a:pPr>
            <a:r>
              <a:rPr lang="en-GB" sz="7000" dirty="0"/>
              <a:t>Losers get 120 pts</a:t>
            </a:r>
          </a:p>
        </p:txBody>
      </p:sp>
    </p:spTree>
    <p:extLst>
      <p:ext uri="{BB962C8B-B14F-4D97-AF65-F5344CB8AC3E}">
        <p14:creationId xmlns:p14="http://schemas.microsoft.com/office/powerpoint/2010/main" val="583644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Sale of the Century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5076056" y="2339752"/>
            <a:ext cx="22376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Less than £850</a:t>
            </a:r>
          </a:p>
          <a:p>
            <a:endParaRPr lang="en-GB" dirty="0"/>
          </a:p>
          <a:p>
            <a:r>
              <a:rPr lang="en-GB" dirty="0"/>
              <a:t>B £850</a:t>
            </a:r>
          </a:p>
          <a:p>
            <a:endParaRPr lang="en-GB" dirty="0"/>
          </a:p>
          <a:p>
            <a:r>
              <a:rPr lang="en-GB" dirty="0"/>
              <a:t>C More than £850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0BED8-BD9F-404A-8253-CC3D67CD2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1218702"/>
            <a:ext cx="3096343" cy="3362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BDCF00-5EA2-4434-BAC7-27BC830A1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3" y="4484776"/>
            <a:ext cx="6424860" cy="14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6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Treadmill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8000" dirty="0"/>
              <a:t>A   £799</a:t>
            </a:r>
          </a:p>
          <a:p>
            <a:pPr marL="0" indent="0" algn="ctr">
              <a:buNone/>
            </a:pPr>
            <a:r>
              <a:rPr lang="en-GB" sz="6000" dirty="0"/>
              <a:t>Losers get 250 pts</a:t>
            </a:r>
          </a:p>
          <a:p>
            <a:pPr marL="0" indent="0" algn="ctr">
              <a:buNone/>
            </a:pPr>
            <a:r>
              <a:rPr lang="en-GB" sz="6000" dirty="0"/>
              <a:t>Winners share 1000 pts</a:t>
            </a:r>
          </a:p>
        </p:txBody>
      </p:sp>
    </p:spTree>
    <p:extLst>
      <p:ext uri="{BB962C8B-B14F-4D97-AF65-F5344CB8AC3E}">
        <p14:creationId xmlns:p14="http://schemas.microsoft.com/office/powerpoint/2010/main" val="38678557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Half way through the show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64904"/>
            <a:ext cx="2261289" cy="280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105" y="1641658"/>
            <a:ext cx="3211319" cy="229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53" y="1604126"/>
            <a:ext cx="2610524" cy="153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547" y="1402854"/>
            <a:ext cx="16478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370263"/>
            <a:ext cx="16478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91" y="3140967"/>
            <a:ext cx="21431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69692"/>
            <a:ext cx="21431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103" y="5160713"/>
            <a:ext cx="990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53" y="4369692"/>
            <a:ext cx="20383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426" y="5703638"/>
            <a:ext cx="20383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84168" y="3967583"/>
            <a:ext cx="2039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prstClr val="black"/>
                </a:solidFill>
              </a:rPr>
              <a:t>Lucky</a:t>
            </a:r>
          </a:p>
        </p:txBody>
      </p:sp>
    </p:spTree>
    <p:extLst>
      <p:ext uri="{BB962C8B-B14F-4D97-AF65-F5344CB8AC3E}">
        <p14:creationId xmlns:p14="http://schemas.microsoft.com/office/powerpoint/2010/main" val="39898765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 dirty="0"/>
              <a:t>Don’t forget to buy your </a:t>
            </a:r>
            <a:br>
              <a:rPr lang="en-GB" dirty="0"/>
            </a:br>
            <a:r>
              <a:rPr lang="en-GB" dirty="0"/>
              <a:t>raffle tickets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813954" cy="379017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GB" sz="3200" b="1" dirty="0"/>
              <a:t>Prizes are</a:t>
            </a:r>
          </a:p>
          <a:p>
            <a:r>
              <a:rPr lang="en-GB" dirty="0"/>
              <a:t>Richard Morris-Adams round of golf at </a:t>
            </a:r>
            <a:r>
              <a:rPr lang="en-GB" dirty="0" err="1"/>
              <a:t>Huntercombe</a:t>
            </a:r>
            <a:r>
              <a:rPr lang="en-GB" dirty="0"/>
              <a:t> &amp; lunch</a:t>
            </a:r>
          </a:p>
          <a:p>
            <a:r>
              <a:rPr lang="en-GB" dirty="0"/>
              <a:t>Majestic scapegrace Gin</a:t>
            </a:r>
          </a:p>
          <a:p>
            <a:r>
              <a:rPr lang="en-GB" dirty="0"/>
              <a:t>Champneys ‘smellies’</a:t>
            </a:r>
          </a:p>
          <a:p>
            <a:r>
              <a:rPr lang="en-GB" dirty="0"/>
              <a:t>Pack of 3 Christmas items</a:t>
            </a:r>
          </a:p>
          <a:p>
            <a:r>
              <a:rPr lang="en-GB" dirty="0"/>
              <a:t>Bottle of Chivas Regal whisky</a:t>
            </a:r>
          </a:p>
          <a:p>
            <a:r>
              <a:rPr lang="en-GB" dirty="0"/>
              <a:t>Bottle of port</a:t>
            </a:r>
          </a:p>
          <a:p>
            <a:r>
              <a:rPr lang="en-GB" dirty="0"/>
              <a:t>½ Bottle of Courvoisier brandy</a:t>
            </a:r>
          </a:p>
          <a:p>
            <a:r>
              <a:rPr lang="en-GB" dirty="0" err="1"/>
              <a:t>Bendicks</a:t>
            </a:r>
            <a:r>
              <a:rPr lang="en-GB" dirty="0"/>
              <a:t> mints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282" y="409622"/>
            <a:ext cx="1852068" cy="125114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756305" y="1825625"/>
            <a:ext cx="3813954" cy="37901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Tickets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£5 per strip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650" y="5777564"/>
            <a:ext cx="7941609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Tickets will be on sale from entry through to the interval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draw will be made during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interval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1586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Double Your Money</a:t>
            </a:r>
            <a:br>
              <a:rPr lang="en-GB" dirty="0"/>
            </a:br>
            <a:r>
              <a:rPr lang="en-GB" dirty="0"/>
              <a:t>1955 – 1968 (Pay or Play?)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1" y="1628800"/>
            <a:ext cx="39433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john\Desktop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03" y="1603200"/>
            <a:ext cx="2997433" cy="440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51720" y="42210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Hughie Green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672" y="5445224"/>
            <a:ext cx="5750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Monica Rose &amp; Hughie Green</a:t>
            </a:r>
          </a:p>
        </p:txBody>
      </p:sp>
    </p:spTree>
    <p:extLst>
      <p:ext uri="{BB962C8B-B14F-4D97-AF65-F5344CB8AC3E}">
        <p14:creationId xmlns:p14="http://schemas.microsoft.com/office/powerpoint/2010/main" val="5507135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2520280"/>
          </a:xfrm>
        </p:spPr>
        <p:txBody>
          <a:bodyPr>
            <a:normAutofit fontScale="90000"/>
          </a:bodyPr>
          <a:lstStyle/>
          <a:p>
            <a:r>
              <a:rPr lang="en-GB" dirty="0"/>
              <a:t>Double Your Money</a:t>
            </a:r>
            <a:br>
              <a:rPr lang="en-GB" dirty="0"/>
            </a:br>
            <a:r>
              <a:rPr lang="en-GB" dirty="0"/>
              <a:t>sponsored by Velvet Brown</a:t>
            </a:r>
            <a:br>
              <a:rPr lang="en-GB" dirty="0"/>
            </a:br>
            <a:r>
              <a:rPr lang="en-GB" dirty="0"/>
              <a:t>Win from 20pts to 2,560 pts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4563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/>
              <a:t>All questions relate to Pop Icons &amp; Idols</a:t>
            </a:r>
          </a:p>
          <a:p>
            <a:pPr marL="0" indent="0" algn="ctr">
              <a:buNone/>
            </a:pPr>
            <a:r>
              <a:rPr lang="en-GB" dirty="0"/>
              <a:t>Answer 8 questions correctly to win 2,560 pts</a:t>
            </a:r>
          </a:p>
          <a:p>
            <a:pPr marL="0" indent="0" algn="ctr">
              <a:buNone/>
            </a:pPr>
            <a:r>
              <a:rPr lang="en-GB" dirty="0"/>
              <a:t>You can quit whenever you like to claim your points before the next question is asked.</a:t>
            </a:r>
          </a:p>
        </p:txBody>
      </p:sp>
    </p:spTree>
    <p:extLst>
      <p:ext uri="{BB962C8B-B14F-4D97-AF65-F5344CB8AC3E}">
        <p14:creationId xmlns:p14="http://schemas.microsoft.com/office/powerpoint/2010/main" val="17120594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E1A78-2A47-430D-A307-25BF0B84E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Autofit/>
          </a:bodyPr>
          <a:lstStyle/>
          <a:p>
            <a:r>
              <a:rPr lang="en-GB" sz="3200" dirty="0"/>
              <a:t>We are very grateful to Velvet Brown (4 small arrangements) for their generous sponsorship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B7CAAB-0AFC-4FCB-8901-3CE65C8FB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939" y="1600200"/>
            <a:ext cx="709012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42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4C0E0A-09EC-4189-B4EF-859E5B0E4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5085184"/>
            <a:ext cx="4536504" cy="1080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E588AD-1EFF-42F8-A493-0EDE54126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620688"/>
            <a:ext cx="669674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301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 20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Who is this?</a:t>
            </a:r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4" name="AutoShape 2" descr="data:image/jpeg;base64,/9j/4AAQSkZJRgABAQAAAQABAAD/2wCEAAkGBhQSERUUExQWFRUUGBcYGBgYGBoWHhsaGBgaGhofFxgXHCYfGBwkGhgWHy8gJCcpLCwsFx8xNTAqNSYrLCkBCQoKDgwOGg8PGiwkHyQtLCwsLCwsLCwsLCwsLCwsLCwsLCwsLCwsLCwsKSwpLCwsLCksKSwsLCwpLCwsLCwpLP/AABEIALIBHAMBIgACEQEDEQH/xAAcAAAABwEBAAAAAAAAAAAAAAABAgMEBQYHAAj/xAA9EAABAwEGAwYFAgUCBwEAAAABAgMRAAQFBhIhMUFRYQcTcYGRoSKxwdHwMuEUQlJy8SOCFSQzNENiknT/xAAZAQADAQEBAAAAAAAAAAAAAAACAwQBAAX/xAAsEQACAgICAQMDAwQDAAAAAAAAAQIRAxIhMUEEIlETMoFCYXEzkaGxFCNS/9oADAMBAAIRAxEAPwDIbBaMiwfI+FTd4XA44QtI0I1mnOGcKKWc7iYA2B08yKnn79bQru5EbSePlyqLJm9/sHRh7fcFuLCq7QyW1GYEExp0pvZ+yR/vDMqSOCRJI68queH7OgJzsuSTrvNXuy2xyytKcebJREkohREc08qnjOdunSGSUavyYhelnFmluMqk7giMvrxqvN4iU2uW9I56zUr2lYrRbrYXW0lKAkJE7mOJA46+1U8r5VbiwrXkRObvg9Ddl9uZtrK1LCcySAUnw361lXanYWmrxdQyrMnQnXNlUR8SZ6E1FYVxCuzuEAwHND48DTjEVxvKcLqUKUFakgbGlQisU6fC+fkKTc42Vo1P3RdYSnvHfETw8aZXLdKnXBIOVOqvt49KdYktnxBpOyd/GnzlvLRARjqtmW7DGPwFhoolJ0TNa81ZbFabIe87spUk5ySEqTprrMivMt1tLU4ko4KGvnzrUf8Ag6bUEpcP0qPLGOOXHkdGUpx5MyvaypS+tDRK0hRCDxIB6dKfWC4svxu6Rw+9afcfZSkrORYEDUq+KqN2k3I/ZHw06UlBGZBRMEdQdZ6U5ZHKorr5A0UefPwQtuv9Uw18ITx4mOXIVLu4wcU2kNqUNpgx4yarNmsGbVUgb+n0oLU+E6D0H341ssMZNIOE3G2ycteLrUtvul2lYb/oCifUDU+tQLi0DZSieM6a+tMlOTvRZp8cSSEym2S91389Z1hbLy0GIkKI8vYU9t+N7a6QVvrOkTPDrVc50IcI2rnii+WjFkaJ668UKQr4xmBM661LqvVFpWhAVkRMqSdM0bDwqmISD0oxBSd6TL08W7XDHLM0qZrvfZ0ZUmAjeDGsaU0wxitan3UFRUgARqd9jVew1f0sLan44JTPGRU72fYKflanEKSFRB4nfaoJ4lCLUu/A+M7aoX/4V3tuLhnKmd+Z5e9TFnxSGrSGEanLMco1M1KOXMtoKTkKSdpHv1qjWC4nGrat5wblUeBEa0pLa78IZdVXk2S68T2VSMq3G0LA+JCiArjsDv5VA3v2gMutOWZKFFa0FOsZcp0neT4RWVXraM14twdI+U1fMDX3Y2bQpL+VLqkjIpSZ04gGNKo3lUV+3wIcVy38lLufDLrT6xAIUND58eRqRunB7rdoWs6hatIHntWg4lv+ypWFJUnbUjQUhcOKmysORmRB1HzFKlJuVN8dWMSVWv7GQ49YWHgFJUnc6gjfxqr9ya3nEuMbBaHQFFMpBHxgAnXziKn7twTdz9mBDLawsSVJ0M9FJOlWYsjXsXjyTTj+pma9hmHw7alvlQ/5cJhMAklYUAegEb861jGVsShsBSZBmsHvO3quy8XRYnTDaylKgZkb5VcFgHTyqw3n2jPFCVWiFEgCE6a8dKHK21S8m40rt+B/fl4td2ckBUVlF4NLCzJJqzXxbP4lKVtaQZ8ehpoEhcE6GsxXHlhz56PQVjuiyPWeVBJBBzKmCNOfCvNF/hItDoQrMgLUEq5gGBVxu/F3eJUzrAEAnltHWqFeLWR1aeR08DTfTfdTVcC8vV2SOHcQLszqVgnKD8QB3Fbi72k97ZVZUBRKYmdDIiY+lecwaseFL7KCWidFbUWfE62i/wCQcU10yDta/jV4n50gKmL5udYcKkpJSoyCBMc6dXLhZSxnc0SNgdCfHpTvqwjG2Bo3Lga3Hd+Y51bDbxrTcNYnaWMih0B61n1424H/AEmRPAkaCnVxKFmIU4ZEzB+nOpMsfqLZ9+EPg9HSN3ewHZ1MK7sBDikkhfDMRpmHEVgisKuZ1l7QhSpg7kHnw2rccP4ubtDaEBWUKgTPA/Kq/wBruE2mrEXmlFspUAUzosHx1kUEG+48fJ0l/wCufgyW1Xqlo5WgDB34D71IXnejqEpdQog8eWoqtWayqcWEp4+1X26LkbWwWnFagR16ECm5tcdN/kzHtK0vwKXD2l2hpHeJIUrYpIkHx10qLxLiNd4OJceiUiNBAA5JG5qJt93904WUKkJ1Ufp40KlBKJHLhWwhGXuQTbXA3vG1ACB+ePPwqDWSd9/3pxaDmMzSCUztP51qqKoRN2EIoOVCTFADTBZ1BNDQKrTAwP5+b06UmU7/ALfYU0pVpzh+ChaCTFLO+UKCknUGRW9dnGOe+bCSn4kxImsBNSVx3+5ZXM7Zj5VJ6jE5q12h+Kajw+j03fNqW4kBtoqIkjaSY9qy+2YiWu1Fh1pTSkzooQduXIjWaseHu0tKWw44nMCIOUiQd+PCqViDExvC80vNN5EtgI+LeNdVRx12qOtouUuxzerUV0RrzH/Pk7BKAR505as2Vxby9IEDoB96vTWD0uFLp3AGnnU2cGNvJGZHEaxppSnNtpJeBiikrZmVpR3zXeOaJgEA8hzprcmIMzi0I/6YAk9elW7tNwgqz2XMlYU3soRBHLoRpWf4ZbCWVr4zPkBTdKg77+Be1vgQv27Ataltamduf71CIvJxAKQogcpI9hTu6rU4XQlKSvvFfpAJJJP8oGpNXhjs8zrCn2y2YEpVKT5iqNvp+2fIrXflGe3egrdSOWp8qc4hteZQTwT8zVwv3D7VlBLcTxHOs7tDhUok7k03HL6ktvgF+1UObuvJTR5p4j7dautjsiHUhadQelUAVtvZze90t2FCXy0l2VZ+8EknTWeURS/Uwuq4CxyrsyllJYtI/pUdPA0GJ2IcCh/MPcftUoq51vtBWgUNfMcPant6YWeeZBQnMRBjbyrVkSkm/wCDHBuLRRAKmbruf+degGoH3qWurBLo+N1MRsDw6k7UN5Mg/CVQgb8J/amSzKT1iwYwr3Mt2GMR2dYCDqdttJrSLJhSyWmznMmQoEEpJSU+Y2NYRc18sWdfTjA9613DT7FqKPihK94OWdNtOdRyhpPrgentGrMpxFYm7C4tCDmhRCTzHWOlVK0WtSzKj+dK1jtuwtZrOGnWjlcWSlSM0ykCcwB2106zWREcqvwx9vPZLklz+xoFhtndspjiE1XsT3w84spW6tSRBSFLUoDwkwKtWD7pS+0EunURpMeFSj/ZoSvvUpU6E7ACYjpxqGM4wm7RTKLlFFLuWyBlour0JE68Bw86bMvqBU7Jzr26DgBQ3zby653aZCUmNdJPUcBXP7AA8wPzgKclfL8nR/0ItfETrrxUTuZozgCjl4TPkP3+VGACRA04z8/b50WxonXYREcNPz3qihbY0cYzHaEgT+eO9N3GISSdOHrr5aVOuNwNQBxNRy/jgn9IJ8zm5fTpXJnNEGoamg1qYVdJKyAeJj3ik/8AhcGJ1Ee/+DTN1QvRkd3elAETU6LqB47geuyo9vWkbVdcbawT6QCPagWTwN+j0RGXpSqGZ25T+eFOv4fLJMfn571wcCdRp9/8Gj2sW4V2M1pMTz+Y/JohOtKuuSKSol0LZL3BeJSsJJ0VpHXhWl3ZYkWRlTq4kyon7Vj7a4NXu9MUotFgCBouAlQ4SDv5gV53qsTbSXT7LMMuH8luwvid98KU2kqGY5REkgb6DatAu/FCu4hTSkOAEcInn+1Ubs1xMxYLL/rykKSDmCcx46QNeNJYlx3/ABBUuzAhKoCZEE8JIG09anitLlB/KCb2pSQx7SL9tTwSypRUknQJAGvEqiozCmH4BbcV+rWPHcVNWy0JS1mcMr+fhWa3jfT3fTmKSk/CAYjlRYlPKtUZPXG9jQrtwk7d9tbtTDZfQgklsfqhQg5fLbwp1intHNqVlaaU0GwUnPGaTEyBsBHjrQdnfa420FItkjbK4lObbgoDXzFQeLcQNWu1PPMpKUGBJEFWUASRzNG4PjYBNX7SoPX64p0laipMxHTnRL1sQjvE7HePnUYtVTFzWjOgtq15eFWSjrUkKT24ZC5qWbKo0mutbJQopPDbwqy4bunOzmI3UfpWzmoxs2EbdD6yYibbcAJATOw4eJrVcNlNoCQ1B0meVec8+tXfAGMXLIrMgzGhSdQQefKk5sCSs2GVt0bzarxs1jbi1KbbCgf1bL5gaanpXmXFNrQu0ulqQ0VqKByTOkdKvvabjBVssyZTkyqBgEnU9aylapovTpS5XS4QGVtcPyCk1eMIXie5KJ4EelUQfnGrNgl2XSnUzr7a0z1MU4GYm1Ijr+tK1PHMoq2iSVe5pTD1hC3ApX6E+5qQv7DzirSEhJynWYO0117r/h0BtG59hQbpxUI9sLWm5MRvq9srw7pRARGqTAn/ABW2YT7QGkWUd4FHQGUidwNCK88WdkrUBV9sVsTZ2E8dBI6cZpeWGla9hwe130J3wBabY+9kLedRVH166R51BPL+M8ht4Crgm9GXhBgFQjX83qiXi6nvFBJ+EGB4Aax4/WlenlKU2mPyJRjwEfdKhpoVaDoOH3qSsbQCQPyKjbGoqX5QB1P7TT3+IiTB1EDThx8OPrVz+CZHXnahlMfnLz41DuPkJCfCntmu520vJabTmWZgaRAkk9BFTb/ZVb0gkNBf9q0k+SZ1rLinTZtSfRXBbVLWkbSUj5a0iA5BWP5VAHpMx9dasdyYUKH0/wAWlTaQQYIImI51dbv7O2VLWtLmdpwzkAiN6VLPGPA7HhbXJlDduUI12/alEWxUx5/npFatbuyqzZfhUpKoOoP06VDXx2bNobCu+CFTuqNdOVAs8Gw1hml2Z87aiUR/Sr2P4Kag71MXhcSgqEfGTpCUkyeYA1io5y7nB+pCx4pNUwnFrhkuWMrG0UVIpR1kpjMCJ2kUUinJ8COuwBSjKyPOifKhbVWNWgoumXy9Bmu8FP8ASg+kT8qV7P28yfiGiSQOs1YMA2xpbKGVjcaSJBHEHrJq+t4FR3RUyQgkHKI09tq8VNtSxpfLL5JKptmWYhuS1OPIW0gqQjTeOOuhrj2WWu1KSUNZZ3UowmPH7Uqz2mllZbca/SSCQRwMVdGe3Cyps4Pdud4BARACTHHNO1OwLIq2VJf5FZXHw7Mrv3s4tdlWUqRm0kFJBBHQ01csymGCFghRn3q/Xn2od+O9U3AA0HIVTbwv1NsOUjLxij3nJ8rgFRjFfuVGKd3XZ3C6kNpKlzoACSekDU0la2ciyn08Ku3ZRimz2K1KW+CApOUKCZKZ3214cKsnL2WhCXJ1owM8+RnQppQ/qEHzBqasGHiw2G5mKsmP8fNd2HGdYAAJ+GZ6HWPGsqVjd5RJJ3Nee1PIqjykypOMeX2Veac3fasiweB0/PWmwTUnd+HnXSIEeNepNxS5I4p3wWLESs1lBHFI9qpUVrV14V71oNuSR86QV2OHPKSpSBqUjf1qHFmjjTiyjJjlLkzWwXY46YQknrVpstnVZQkhPxTz9Zp7fN8osaiy2j4k6EbZTyP2qq2m/nFkkkDy+VN9+bmuAPbD+TasI2pt8p7wDhP+alu0XCFiesqlFKG3Ej4FpgGeRA/UKyvs6vVfeKlUjSPEzW0tWCyWiyFTuUgpOdRVBTEzrwI4VKo6ylBVY1vZKT6PPTyG7MI3UfX9qUum1940oK3k/tUJeYAcWArMAoweYB0PprTy5xCSrqRVE41jsHG7nQW3vZRG37/k1FJWQR0/PKn94uyegqOinYl7bBzS91EjZncon0/PWuFtBMzoNB+elMHHeWw0pWyMKcUlCdSohI8SaNqlYEW26L52XWNRecfymAnKOO8T7RVutWM7S26W0WYrgE5iSgEATpmG+m3pVgwnh9Nls6GxuBKjzJ3+tP7QyDuEmdJP+K81y2lsemo0tSiJxct5akOWcFKUpUsoWFhIUAdQUgyJAMbEEVZLmUiYbAAIB0oXsPgqJBAn/wBv2k1J2CxoaTCYn5edLathLiI3vVXdpJNVW9GUO5VvFZBPwoTqpWvADblVhxOvOiOo9qNYrA0UpcCAVBIEkmRpw5cdRS0k5Gt8FLcxY0zCGbI4DlSvQoJKVCQSQomTGxg9KbWHFabRplgngeHly2q42rDbaiVJTBMyUhKZngVDWKSsGGmmZVkTmPLh5mmyUfCASkZbj2xFKkmIFVKdK1PtKYlgkfy6+9ZZV/pZXCiH1K9wFcka0ZCdD+cqKKoJzbuzi7mBYku5pXJBk850FPMQY7U0e4acylYMCAdOME7TVK7NrawlK0ukZz+jeesVW8T29Rti1g7EZf7Rw+frXkwhKWWUT0JtKCYxvdkodM6zrPMH6zTIr/P8VYn0JtTUjRSfY8arbiCCQdxwr0cUrVeURzVOyacXmso8PlUTZX8q0nkalbMP+V9frUIBXQ5TR0vDJa/GZyrHh9qikqqy3KyXWyhSSRsDB1/emVoww8k6JJTOhoMeRRuD8Gyi37kOb9ePcoHhUBNTeIXBkSkcPppUIE0WBVAzJ2X6+MJJu4p75spKv0k/FP8AaR5etM7Xfpbb+ARPqTWi9qbztqbbPcKSy0orKzrrEbjYVi172nMuBsB/mp8cFOXLsOUnGJfsG45To27+o7HhW32K1tIswdzDJlzFXgNf8V5FQ6UmRuNq0ayXupy7zqf0n1rckfpNOK7Mg91TZGdqWIWLZbS6wPhypSVRGYgHWPQeVUpR/PtXFVFirYR1VCZO2WbB78KI6g0piq3rCgMxGqp/ONRuGlEPiNjv0FaTasDtWuFFRB02qHK4481sognKHBlFmsq3FQkEn5ePKpF9vugGxrrr41up7MG2bIQzGcJJgj9RidVb1hlrs6w4tTmihmJHUcq15HOVNUg8cVHlDB1vMroJ9v3psBuY2HvTh5UJ046UitMI8TVkSeXNjcVbezKzBVvbza5EqWPEAAfOqqlHHxqz9nC4tmm+RX0ped1jbC9Ov+xG+NO9aduMJUJqvWS1RoTrSltvfImBqToANyeVeZHIteT15Y+eB3arUhsgbknQUulU7DhTC5rtOrjhlxWkbhI5D6mnqlqQr9OgG/3FYr7YLrpETiBMIJ86LcNvSUhKtFFMj88xTfEt9CIAzKOkDf8AYVCp7xbra4yJQDpO86a0t8SsJIu7zYFR1qcoE27SJmmVvtoAJonIJJUU3tBtEWdQ5wPUisvirxja352zykfOqYE6eYr0PSfZ+TzPVL3oNk+H1+lJtp3FLpVKR/uHz+lJRB/PEVUTj/DrkWhuOJHvpV/vDsuctCkqbWJOkEfWs1sr+RwKHAzV1sXanaGVJKYUExv08KjzRybpwKIU4PYUvHs3tl3uNSnvA8co7qVyqJgiAZjXyNObT2aKWrM5LZ4jj03qWsvbspVobU8ykNICgQ2STKtJlXy6ml8W9oItLRdaSUIyGM0Zj1MaD1NLyymnYMKaplIxNdgZRkbMgeenlVUbGoqVuy3FwqSskk6iajbayULIPl4VTiTj7Jdi5u6a6PQN3Y8u3/hyG0lIUGwnuchkKA1O0byc01T70xmylOUjUjlWd3Cs95vsJ9aRva0ZnVelK+ltOglPWNkleNiD0uII8OH7VBHTQ6RWg9j+GUW20OpcWQhCM2UaFRkDQnYCrpfXZ7YWXSkhOoB+I66+da8ksXi0dqpltvDG1kbsyu/UAMsFBBIVIiBG815itq0laigEJJJSOQnT2q74hzuWfYkZfcVQQknb2ovTW1cgctJ0ggNXPC7uayqR/cPUVA2HD61kZhlHufKr3hiyNNKDaiBPD7mu9Rki1SNxQd8mZLaIJB4GKOxZVLMJEn83rekdm1mtKgpKEzz+9QuMrhRdoSVITCpylIAEjgeRrP8AkuuI/k76KT5ZS7DdfctydCePEnoOVW3BywtJSXDn4669IrO70xApxWhgbf4p9g+1FDilSZEfOl5sMtHJ9hwmtqRsyk3gGVBLi3GwDslOYDkDEqrEb0t3eOKOw2136z1rXrJ2uN2VkpdbUopJCSkjXlmnbx1rGbwvLvn3HSAnvFqXA4SZihw41xLl8f2Dc/dqR7hlUDfbz/yfalbUNAnz+nsPnTZTkEnjPzopd1mvQSskscMRAB6j2qXwTaA3bm52VKfXb3FQXeChatBBBBhSTIPhQ5I7Jr5DhPVpnoxNlmD5U1vVtTYK0pzLJSEg6aGJ14TSWFL9TabOhwbkajkobiKmXm8yk8hrXia1wextfJG3Ffj7xKC2hDiFZVNqWQRtqDlgp21FS38W8RCrMrX+hSVbeMUxvKxkLDiNx9wfSRTqzX67l/RJ2JCwRzMg6inqSuugXGXcaf8AgjbU8NCmyvKKjAOVIk68SehqsYhxEuzIClMBJWJSlS5URMDRI5/KrNbsQuwAITExESNdNhyJquW2yKdWFqEq2SVa5RyTSm438jVCVc0g+FWn7UsLfAQgahsTJ/uPAdKlcTXWlISEzmOm/r5RTq5iEJHT3qKxPe6U51k6IB9ax0/ADfJmmNHgnKgbzJ8BVYKuFOLxtpdcUs8T7U2SnevZww0gkeRmnvNsUYOnn9KF07fmxiuX05/IUV1XzPzpguzkCTWjXr2YpRdybWl4qMAqSUwNZ2M1m6TVwsFttdqsncBxa0I/SjhoOm9Seo2VNOijDTTRUVfep99cWMD/ANR70zsmHH3T8Lao4kiPn+aVMYrsQZZQgHWQCDxgVuTJGUoxsCKaTZVWnSlQUNxU3bWA80HANQP803w5h9y2PoYaErWY1MAcyT4CtGf7K37GjKpaFpVxTO/Ea0Waajz8GY1fDM5uLQKPhUa4qVKPMzVwtOFXLMhRMGZNU5xBBg78q7FJTbaOmtUkSFzXg6y6lTSlJXOhQSDr1HyrQF2Bb0OO94VqAJKs0+c1Vuzm+GLNbmnbQJbSTOmbKSIBjpW52rtTu0K/6ufTcIKvKSN6R6nHu+6DxT18WUDBl/N2pJbWmCNCDqDVhvLs0SxZ1vMpTISVlAGpAEmD4TpVAwXbGg+UAjUeGxGxrV+/tr7KmGVIIKcpUdCEkRBV11G1TyjFScaY1NuKfBi6LaskqMITwHHzqEt14lS5SSANo086eYusz7D62Xk92pJ/TM6HUEEaEEVAE16OLGkrZLkm26PQXZXiNH8OFOr4QTyI3mqd204uatTrSGHM6GgZI2KieHlxqGwU6RZ1weJPtVKfV8R8TScMHs43wnYeRqk/LCLOtSmHbVldg7K0qKqeuixJbT3q+Gonh+9U5mtaF47sksZWQpCSAYUR61F3bh5axmX8IjQHQn7Vp2GLe3a0gFHL9Qqz4r7PLN/COOBa2ihBUVCIMCYIjyqGOSeuqXRS4xUtmec7a3CjEUgacWgDlp1pCvQh9qJcn3OgJrga5VdPpTAEWLC2J12RcpkpJ1FbJhzESX0A89vtWAWZ2FA1oGGbWpvQfpMEdK8r1UEpbI9P007jTNgCZFENhCuA8/8AFQV1X9EBfr96mVXgkJmftSouL5ZTT8DS02ZKf5RTB5sb08etYUJ+tU7EuKkMpKUmVHh96XVukG+FyHvbEQbKUJ/VE+HU1n+K8R98e7QfgG55mo633utRVrqrc/QVGH51fh9PT2Z5+fPxrE6jJ2oBrXTVxCdOtATXT4UUmto4Ok1uvYpbbG3ZF94ptLpVKisgGOETWEJp7Y7QUqTHNPzqfNHZcDcTq7NlxbjSz2dai2mQsmIEelZ1fT/8YC6nQiYHHzpvix/Nk8/kKZ3Fa4UUH+bbxqTHiqH1F2OnO5a+A2HcQOWN9D7UBaDpOx4EEcQRNaHbe1O0WtAUpKG0J2CZ1PMkn2rLrys2RZ5HUU/sb02dSR1FPyxUopryLh7XyPL3xs68YMZfnTS0Nh5GdO4+nOoWpS4lnMU/1CfStljWONx4MU3J0yMzU/sScySev0FI3lZS24oERxHhT26W/g24n6UcmpRTBiqk0J3FacryTO+nrWo4c7QHLGpUp71ChsTlMjkfOsxsNwuEhR+HaOelXlGHVO2eUancTpwqbM4/UTTG409aZUsbYrVeFqU+tIRoEhI1hKZgTx8dKrtP7Vc7yCczaxqZ0NObmw4t5wAgpTxJ09BVe8IxuyfWTZJYItpzKaAnMJ/alr07OrSVlTSQtKjIA314a1MqtlmsJQkD4tNAJPiTUleHaumzpAYSlbnNQ0Hjz8PeoPqZN7xrsq0jrUn0V1js0eaActGVMa5TpH9x+1RdvtbObKV5kj+kSJ+tNr/xdabYqX3lr5AmEieSRoBUK5VUcU29psU8iSqKLRYMaKs+YM7HY8vCaj72xVaXxldeWpA2QVHKPBMx7VCJOhoxVM02OGKdi5Tk1QLhNFihmRR2m5P0pr6AQkfSgIpV9vLSdacw3dxH+fWtlwPcbNrs6F2dYCgAFtLOyhoci+ROoBGx3rGga0Dslxa3YrUe/OVp1MFUE5FD9KoGsbpPiOVJy41NVIPHlcHwaLacIvIGiFeXxe4moK33daEyMrg8ARWm2THFgc/Ra2D0LiUn0VFHexbY0mDbGAeXfI+iqm/4kfDKV6lmJv2K2qlKQ8RyCT9BTF7AFrIzOIKBxK9D5I1Wo+Vbbe2L7GyP9W1tDjGfMT/tRJ9qzrEva1ZhIs7a3TtmUO7T7/Er0FHH06i7Ml6hszG/mWWv9JsKUrdxxxOUz/ShH8g57k6VCgU4t1tU64pxZlSlFR8T+RSeWE7fq2PQb1UuES3YRs6+vyoh3o21EokcCKCKFFCa0wUZdSEkGZOx+9HsiJWkdRTcVyTyoGuwrJrES5KR0qKamRG4OlEU8TuZjnrU1hS8m2LWw66nOhtaVKTuSAeAO/ODypaWkaCb2lZJ2q5nHWhmbUlW4lJHpPCmNhu1xsKDiSnbetqxJ2j2J5pHdKLhBknKRGm3xCs9xDiJm0IKW4kcqh3km4rlFCSfufZnjifiPifnWodlHZqi2IVaHHClKVEJSgCSeJJOw6DeswcTBg71O4ZxfabIqGHVthR+ICIPiCD7VZkTcf2ERfJpWJsDWZtwoWc2XYk61TLTY22lZWyMo86jMU4gddUMy1EnUmd/Go2z3vCfiEnnUMME9bT/AAUvJG6Ya2X6teg+EdN/Wrz2a4kVq0sExx3086zRGpirbh1/+GWk8T7+NU+oxxUKQnFNuVs3S9Lksi7GpxQSCEFWeYIIB+ukViS71W2gkgJJ8/StTwq6za1BDnETG0kcPnVO7asNMWVTKmTl7zNLUzERChOomSPKpsaWSnX7DJtxtXZltofK1FRMlVI5aOa5Sa9VdEfYmqjGgUNaNWnCZoQIFFIo4+laccKBZo6RRCdaw4GJjWnKLMC0pUaoUmfBQI+YpvT+605g6jiptRHighY9gaGfRq7GSU0shzrSKaGiOFzaTQfxRnf8FJRNFyxXUjgVPkGgUqaK7QTXVRhzaCohI1KiABzJMCnF4gd5lTqlsBAP9v6j5qJPnTq6UZEuPn/xDKjq6sEJ/wDkZl/7RzqMArO2b0jiDRCKWjSkzvRGBBvQzrQkVzlccDlooPSjjUUVFccwpGtGSaAjnQnb0rjiQYvMhsoJMkaUldrkODrpTRI1k0+unJ3zfeGEZk5ugnWkyioptDFJtpBr1YIXMHUU3sRhafGvQuJcEXa7YwppLYMAocQrVXiZ1rIbfgpTKswXKRrEa6VN9eKWsnyN0beyIC+P1DwNR8VI3m8FKgcKZRVOP7VYufMmTV33ItC5cTljnSS7wm0JP8oMDz0qzdqFvbFtcbsxBbEfp1GaPiCTymqhdt1qdVpoBuaSrcXLIFwmoxLqu1KQ0FJMb6jgdxBFUe13i46oqcWpRjdRKj6kzWqXG1Z1MqbXBIGonXl5bVll6IQHlpbMoCiB15x0qf0ji5ONcjM8XSkNEiTR+MUCRRzXpkgmrhXUZXCiitOEyN6UT9KJFKIrjgCdKKkUKqFNYYGp9cdoCLQ0o7ZwD/ar4VeyjTGuSa58oIXtdlLbikHdClJ9DHyikYqXxNKnEPEz37bbk9YyL88yT71Ec6GLtHMAUJVz8/35V3GiGjMOcGnnRSKUWdKe3SkJJeUAUsgKg8VnRA9dfBJrG6VnLkPfR7sIs4/8QlfV1cFf/wAgJR/s61GJo6nMxJOpMknmTvRIrEqRrYbhRF0cGirFEcFTXK2oEGjxXHBW6HLvRUnwpQ+FccInejKNco60I2rjgh+VHCqCa41lHInrjty0pJC1ADYSY9KUaxE44opUo5Tt/mmF1qlKhUfOU6aEGpPpRlJ2h+7SQtbmsqzyOv3pAKqYswS+Mp/V+bUxtV1LQqCknrFHDIvtfZkoPtF7vywtgmG0DwSPtSd3tgM6ADQ7CONDXV5r/pobH7ipWN0hbxBMwvWelRYH55Chrq9PD9z/AB/piZ/agU/SjV1dTxQDm1ESa6urTDjt60YbeVdXVwSANHbFdXVgJyfz1oDx86CurjSavD/tLIf/ANA8g5t7n1NQ6xrXV1DHo5gjfyoANfKurqMw5e1SLn/Yp6vuT1htET4SY8TXV1BLtBIijwoRufCurqMFgpoXR86CurjvAknejHahrq40TG9Lx9K6urjkJfeiq2rq6uODcPSuIrq6uOQ+ujj4Cmr36j4mgrqR+uQf6UPrl/6rfiPrV4cTrXV1ed6r+qv4LvTfaf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data:image/jpeg;base64,/9j/4AAQSkZJRgABAQAAAQABAAD/2wCEAAkGBhQSERUUExQWFRUUGBcYGBgYGBoWHhsaGBgaGhofFxgXHCYfGBwkGhgWHy8gJCcpLCwsFx8xNTAqNSYrLCkBCQoKDgwOGg8PGiwkHyQtLCwsLCwsLCwsLCwsLCwsLCwsLCwsLCwsLCwsKSwpLCwsLCksKSwsLCwpLCwsLCwpLP/AABEIALIBHAMBIgACEQEDEQH/xAAcAAAABwEBAAAAAAAAAAAAAAABAgMEBQYHAAj/xAA9EAABAwEGAwYFAgUCBwEAAAABAgMRAAQFBhIhMUFRYQcTcYGRoSKxwdHwMuEUQlJy8SOCFSQzNENiknT/xAAZAQADAQEBAAAAAAAAAAAAAAACAwQBAAX/xAAsEQACAgICAQMDAwQDAAAAAAAAAQIRAxIhMUEEIlETMoFCYXEzkaGxFCNS/9oADAMBAAIRAxEAPwDIbBaMiwfI+FTd4XA44QtI0I1mnOGcKKWc7iYA2B08yKnn79bQru5EbSePlyqLJm9/sHRh7fcFuLCq7QyW1GYEExp0pvZ+yR/vDMqSOCRJI68queH7OgJzsuSTrvNXuy2xyytKcebJREkohREc08qnjOdunSGSUavyYhelnFmluMqk7giMvrxqvN4iU2uW9I56zUr2lYrRbrYXW0lKAkJE7mOJA46+1U8r5VbiwrXkRObvg9Ddl9uZtrK1LCcySAUnw361lXanYWmrxdQyrMnQnXNlUR8SZ6E1FYVxCuzuEAwHND48DTjEVxvKcLqUKUFakgbGlQisU6fC+fkKTc42Vo1P3RdYSnvHfETw8aZXLdKnXBIOVOqvt49KdYktnxBpOyd/GnzlvLRARjqtmW7DGPwFhoolJ0TNa81ZbFabIe87spUk5ySEqTprrMivMt1tLU4ko4KGvnzrUf8Ag6bUEpcP0qPLGOOXHkdGUpx5MyvaypS+tDRK0hRCDxIB6dKfWC4svxu6Rw+9afcfZSkrORYEDUq+KqN2k3I/ZHw06UlBGZBRMEdQdZ6U5ZHKorr5A0UefPwQtuv9Uw18ITx4mOXIVLu4wcU2kNqUNpgx4yarNmsGbVUgb+n0oLU+E6D0H341ssMZNIOE3G2ycteLrUtvul2lYb/oCifUDU+tQLi0DZSieM6a+tMlOTvRZp8cSSEym2S91389Z1hbLy0GIkKI8vYU9t+N7a6QVvrOkTPDrVc50IcI2rnii+WjFkaJ668UKQr4xmBM661LqvVFpWhAVkRMqSdM0bDwqmISD0oxBSd6TL08W7XDHLM0qZrvfZ0ZUmAjeDGsaU0wxitan3UFRUgARqd9jVew1f0sLan44JTPGRU72fYKflanEKSFRB4nfaoJ4lCLUu/A+M7aoX/4V3tuLhnKmd+Z5e9TFnxSGrSGEanLMco1M1KOXMtoKTkKSdpHv1qjWC4nGrat5wblUeBEa0pLa78IZdVXk2S68T2VSMq3G0LA+JCiArjsDv5VA3v2gMutOWZKFFa0FOsZcp0neT4RWVXraM14twdI+U1fMDX3Y2bQpL+VLqkjIpSZ04gGNKo3lUV+3wIcVy38lLufDLrT6xAIUND58eRqRunB7rdoWs6hatIHntWg4lv+ypWFJUnbUjQUhcOKmysORmRB1HzFKlJuVN8dWMSVWv7GQ49YWHgFJUnc6gjfxqr9ya3nEuMbBaHQFFMpBHxgAnXziKn7twTdz9mBDLawsSVJ0M9FJOlWYsjXsXjyTTj+pma9hmHw7alvlQ/5cJhMAklYUAegEb861jGVsShsBSZBmsHvO3quy8XRYnTDaylKgZkb5VcFgHTyqw3n2jPFCVWiFEgCE6a8dKHK21S8m40rt+B/fl4td2ckBUVlF4NLCzJJqzXxbP4lKVtaQZ8ehpoEhcE6GsxXHlhz56PQVjuiyPWeVBJBBzKmCNOfCvNF/hItDoQrMgLUEq5gGBVxu/F3eJUzrAEAnltHWqFeLWR1aeR08DTfTfdTVcC8vV2SOHcQLszqVgnKD8QB3Fbi72k97ZVZUBRKYmdDIiY+lecwaseFL7KCWidFbUWfE62i/wCQcU10yDta/jV4n50gKmL5udYcKkpJSoyCBMc6dXLhZSxnc0SNgdCfHpTvqwjG2Bo3Lga3Hd+Y51bDbxrTcNYnaWMih0B61n1424H/AEmRPAkaCnVxKFmIU4ZEzB+nOpMsfqLZ9+EPg9HSN3ewHZ1MK7sBDikkhfDMRpmHEVgisKuZ1l7QhSpg7kHnw2rccP4ubtDaEBWUKgTPA/Kq/wBruE2mrEXmlFspUAUzosHx1kUEG+48fJ0l/wCufgyW1Xqlo5WgDB34D71IXnejqEpdQog8eWoqtWayqcWEp4+1X26LkbWwWnFagR16ECm5tcdN/kzHtK0vwKXD2l2hpHeJIUrYpIkHx10qLxLiNd4OJceiUiNBAA5JG5qJt93904WUKkJ1Ufp40KlBKJHLhWwhGXuQTbXA3vG1ACB+ePPwqDWSd9/3pxaDmMzSCUztP51qqKoRN2EIoOVCTFADTBZ1BNDQKrTAwP5+b06UmU7/ALfYU0pVpzh+ChaCTFLO+UKCknUGRW9dnGOe+bCSn4kxImsBNSVx3+5ZXM7Zj5VJ6jE5q12h+Kajw+j03fNqW4kBtoqIkjaSY9qy+2YiWu1Fh1pTSkzooQduXIjWaseHu0tKWw44nMCIOUiQd+PCqViDExvC80vNN5EtgI+LeNdVRx12qOtouUuxzerUV0RrzH/Pk7BKAR505as2Vxby9IEDoB96vTWD0uFLp3AGnnU2cGNvJGZHEaxppSnNtpJeBiikrZmVpR3zXeOaJgEA8hzprcmIMzi0I/6YAk9elW7tNwgqz2XMlYU3soRBHLoRpWf4ZbCWVr4zPkBTdKg77+Be1vgQv27Ataltamduf71CIvJxAKQogcpI9hTu6rU4XQlKSvvFfpAJJJP8oGpNXhjs8zrCn2y2YEpVKT5iqNvp+2fIrXflGe3egrdSOWp8qc4hteZQTwT8zVwv3D7VlBLcTxHOs7tDhUok7k03HL6ktvgF+1UObuvJTR5p4j7dautjsiHUhadQelUAVtvZze90t2FCXy0l2VZ+8EknTWeURS/Uwuq4CxyrsyllJYtI/pUdPA0GJ2IcCh/MPcftUoq51vtBWgUNfMcPant6YWeeZBQnMRBjbyrVkSkm/wCDHBuLRRAKmbruf+degGoH3qWurBLo+N1MRsDw6k7UN5Mg/CVQgb8J/amSzKT1iwYwr3Mt2GMR2dYCDqdttJrSLJhSyWmznMmQoEEpJSU+Y2NYRc18sWdfTjA9613DT7FqKPihK94OWdNtOdRyhpPrgentGrMpxFYm7C4tCDmhRCTzHWOlVK0WtSzKj+dK1jtuwtZrOGnWjlcWSlSM0ykCcwB2106zWREcqvwx9vPZLklz+xoFhtndspjiE1XsT3w84spW6tSRBSFLUoDwkwKtWD7pS+0EunURpMeFSj/ZoSvvUpU6E7ACYjpxqGM4wm7RTKLlFFLuWyBlour0JE68Bw86bMvqBU7Jzr26DgBQ3zby653aZCUmNdJPUcBXP7AA8wPzgKclfL8nR/0ItfETrrxUTuZozgCjl4TPkP3+VGACRA04z8/b50WxonXYREcNPz3qihbY0cYzHaEgT+eO9N3GISSdOHrr5aVOuNwNQBxNRy/jgn9IJ8zm5fTpXJnNEGoamg1qYVdJKyAeJj3ik/8AhcGJ1Ee/+DTN1QvRkd3elAETU6LqB47geuyo9vWkbVdcbawT6QCPagWTwN+j0RGXpSqGZ25T+eFOv4fLJMfn571wcCdRp9/8Gj2sW4V2M1pMTz+Y/JohOtKuuSKSol0LZL3BeJSsJJ0VpHXhWl3ZYkWRlTq4kyon7Vj7a4NXu9MUotFgCBouAlQ4SDv5gV53qsTbSXT7LMMuH8luwvid98KU2kqGY5REkgb6DatAu/FCu4hTSkOAEcInn+1Ubs1xMxYLL/rykKSDmCcx46QNeNJYlx3/ABBUuzAhKoCZEE8JIG09anitLlB/KCb2pSQx7SL9tTwSypRUknQJAGvEqiozCmH4BbcV+rWPHcVNWy0JS1mcMr+fhWa3jfT3fTmKSk/CAYjlRYlPKtUZPXG9jQrtwk7d9tbtTDZfQgklsfqhQg5fLbwp1intHNqVlaaU0GwUnPGaTEyBsBHjrQdnfa420FItkjbK4lObbgoDXzFQeLcQNWu1PPMpKUGBJEFWUASRzNG4PjYBNX7SoPX64p0laipMxHTnRL1sQjvE7HePnUYtVTFzWjOgtq15eFWSjrUkKT24ZC5qWbKo0mutbJQopPDbwqy4bunOzmI3UfpWzmoxs2EbdD6yYibbcAJATOw4eJrVcNlNoCQ1B0meVec8+tXfAGMXLIrMgzGhSdQQefKk5sCSs2GVt0bzarxs1jbi1KbbCgf1bL5gaanpXmXFNrQu0ulqQ0VqKByTOkdKvvabjBVssyZTkyqBgEnU9aylapovTpS5XS4QGVtcPyCk1eMIXie5KJ4EelUQfnGrNgl2XSnUzr7a0z1MU4GYm1Ijr+tK1PHMoq2iSVe5pTD1hC3ApX6E+5qQv7DzirSEhJynWYO0117r/h0BtG59hQbpxUI9sLWm5MRvq9srw7pRARGqTAn/ABW2YT7QGkWUd4FHQGUidwNCK88WdkrUBV9sVsTZ2E8dBI6cZpeWGla9hwe130J3wBabY+9kLedRVH166R51BPL+M8ht4Crgm9GXhBgFQjX83qiXi6nvFBJ+EGB4Aax4/WlenlKU2mPyJRjwEfdKhpoVaDoOH3qSsbQCQPyKjbGoqX5QB1P7TT3+IiTB1EDThx8OPrVz+CZHXnahlMfnLz41DuPkJCfCntmu520vJabTmWZgaRAkk9BFTb/ZVb0gkNBf9q0k+SZ1rLinTZtSfRXBbVLWkbSUj5a0iA5BWP5VAHpMx9dasdyYUKH0/wAWlTaQQYIImI51dbv7O2VLWtLmdpwzkAiN6VLPGPA7HhbXJlDduUI12/alEWxUx5/npFatbuyqzZfhUpKoOoP06VDXx2bNobCu+CFTuqNdOVAs8Gw1hml2Z87aiUR/Sr2P4Kag71MXhcSgqEfGTpCUkyeYA1io5y7nB+pCx4pNUwnFrhkuWMrG0UVIpR1kpjMCJ2kUUinJ8COuwBSjKyPOifKhbVWNWgoumXy9Bmu8FP8ASg+kT8qV7P28yfiGiSQOs1YMA2xpbKGVjcaSJBHEHrJq+t4FR3RUyQgkHKI09tq8VNtSxpfLL5JKptmWYhuS1OPIW0gqQjTeOOuhrj2WWu1KSUNZZ3UowmPH7Uqz2mllZbca/SSCQRwMVdGe3Cyps4Pdud4BARACTHHNO1OwLIq2VJf5FZXHw7Mrv3s4tdlWUqRm0kFJBBHQ01csymGCFghRn3q/Xn2od+O9U3AA0HIVTbwv1NsOUjLxij3nJ8rgFRjFfuVGKd3XZ3C6kNpKlzoACSekDU0la2ciyn08Ku3ZRimz2K1KW+CApOUKCZKZ3214cKsnL2WhCXJ1owM8+RnQppQ/qEHzBqasGHiw2G5mKsmP8fNd2HGdYAAJ+GZ6HWPGsqVjd5RJJ3Nee1PIqjykypOMeX2Veac3fasiweB0/PWmwTUnd+HnXSIEeNepNxS5I4p3wWLESs1lBHFI9qpUVrV14V71oNuSR86QV2OHPKSpSBqUjf1qHFmjjTiyjJjlLkzWwXY46YQknrVpstnVZQkhPxTz9Zp7fN8osaiy2j4k6EbZTyP2qq2m/nFkkkDy+VN9+bmuAPbD+TasI2pt8p7wDhP+alu0XCFiesqlFKG3Ej4FpgGeRA/UKyvs6vVfeKlUjSPEzW0tWCyWiyFTuUgpOdRVBTEzrwI4VKo6ylBVY1vZKT6PPTyG7MI3UfX9qUum1940oK3k/tUJeYAcWArMAoweYB0PprTy5xCSrqRVE41jsHG7nQW3vZRG37/k1FJWQR0/PKn94uyegqOinYl7bBzS91EjZncon0/PWuFtBMzoNB+elMHHeWw0pWyMKcUlCdSohI8SaNqlYEW26L52XWNRecfymAnKOO8T7RVutWM7S26W0WYrgE5iSgEATpmG+m3pVgwnh9Nls6GxuBKjzJ3+tP7QyDuEmdJP+K81y2lsemo0tSiJxct5akOWcFKUpUsoWFhIUAdQUgyJAMbEEVZLmUiYbAAIB0oXsPgqJBAn/wBv2k1J2CxoaTCYn5edLathLiI3vVXdpJNVW9GUO5VvFZBPwoTqpWvADblVhxOvOiOo9qNYrA0UpcCAVBIEkmRpw5cdRS0k5Gt8FLcxY0zCGbI4DlSvQoJKVCQSQomTGxg9KbWHFabRplgngeHly2q42rDbaiVJTBMyUhKZngVDWKSsGGmmZVkTmPLh5mmyUfCASkZbj2xFKkmIFVKdK1PtKYlgkfy6+9ZZV/pZXCiH1K9wFcka0ZCdD+cqKKoJzbuzi7mBYku5pXJBk850FPMQY7U0e4acylYMCAdOME7TVK7NrawlK0ukZz+jeesVW8T29Rti1g7EZf7Rw+frXkwhKWWUT0JtKCYxvdkodM6zrPMH6zTIr/P8VYn0JtTUjRSfY8arbiCCQdxwr0cUrVeURzVOyacXmso8PlUTZX8q0nkalbMP+V9frUIBXQ5TR0vDJa/GZyrHh9qikqqy3KyXWyhSSRsDB1/emVoww8k6JJTOhoMeRRuD8Gyi37kOb9ePcoHhUBNTeIXBkSkcPppUIE0WBVAzJ2X6+MJJu4p75spKv0k/FP8AaR5etM7Xfpbb+ARPqTWi9qbztqbbPcKSy0orKzrrEbjYVi172nMuBsB/mp8cFOXLsOUnGJfsG45To27+o7HhW32K1tIswdzDJlzFXgNf8V5FQ6UmRuNq0ayXupy7zqf0n1rckfpNOK7Mg91TZGdqWIWLZbS6wPhypSVRGYgHWPQeVUpR/PtXFVFirYR1VCZO2WbB78KI6g0piq3rCgMxGqp/ONRuGlEPiNjv0FaTasDtWuFFRB02qHK4481sognKHBlFmsq3FQkEn5ePKpF9vugGxrrr41up7MG2bIQzGcJJgj9RidVb1hlrs6w4tTmihmJHUcq15HOVNUg8cVHlDB1vMroJ9v3psBuY2HvTh5UJ046UitMI8TVkSeXNjcVbezKzBVvbza5EqWPEAAfOqqlHHxqz9nC4tmm+RX0ped1jbC9Ov+xG+NO9aduMJUJqvWS1RoTrSltvfImBqToANyeVeZHIteT15Y+eB3arUhsgbknQUulU7DhTC5rtOrjhlxWkbhI5D6mnqlqQr9OgG/3FYr7YLrpETiBMIJ86LcNvSUhKtFFMj88xTfEt9CIAzKOkDf8AYVCp7xbra4yJQDpO86a0t8SsJIu7zYFR1qcoE27SJmmVvtoAJonIJJUU3tBtEWdQ5wPUisvirxja352zykfOqYE6eYr0PSfZ+TzPVL3oNk+H1+lJtp3FLpVKR/uHz+lJRB/PEVUTj/DrkWhuOJHvpV/vDsuctCkqbWJOkEfWs1sr+RwKHAzV1sXanaGVJKYUExv08KjzRybpwKIU4PYUvHs3tl3uNSnvA8co7qVyqJgiAZjXyNObT2aKWrM5LZ4jj03qWsvbspVobU8ykNICgQ2STKtJlXy6ml8W9oItLRdaSUIyGM0Zj1MaD1NLyymnYMKaplIxNdgZRkbMgeenlVUbGoqVuy3FwqSskk6iajbayULIPl4VTiTj7Jdi5u6a6PQN3Y8u3/hyG0lIUGwnuchkKA1O0byc01T70xmylOUjUjlWd3Cs95vsJ9aRva0ZnVelK+ltOglPWNkleNiD0uII8OH7VBHTQ6RWg9j+GUW20OpcWQhCM2UaFRkDQnYCrpfXZ7YWXSkhOoB+I66+da8ksXi0dqpltvDG1kbsyu/UAMsFBBIVIiBG815itq0laigEJJJSOQnT2q74hzuWfYkZfcVQQknb2ovTW1cgctJ0ggNXPC7uayqR/cPUVA2HD61kZhlHufKr3hiyNNKDaiBPD7mu9Rki1SNxQd8mZLaIJB4GKOxZVLMJEn83rekdm1mtKgpKEzz+9QuMrhRdoSVITCpylIAEjgeRrP8AkuuI/k76KT5ZS7DdfctydCePEnoOVW3BywtJSXDn4669IrO70xApxWhgbf4p9g+1FDilSZEfOl5sMtHJ9hwmtqRsyk3gGVBLi3GwDslOYDkDEqrEb0t3eOKOw2136z1rXrJ2uN2VkpdbUopJCSkjXlmnbx1rGbwvLvn3HSAnvFqXA4SZihw41xLl8f2Dc/dqR7hlUDfbz/yfalbUNAnz+nsPnTZTkEnjPzopd1mvQSskscMRAB6j2qXwTaA3bm52VKfXb3FQXeChatBBBBhSTIPhQ5I7Jr5DhPVpnoxNlmD5U1vVtTYK0pzLJSEg6aGJ14TSWFL9TabOhwbkajkobiKmXm8yk8hrXia1wextfJG3Ffj7xKC2hDiFZVNqWQRtqDlgp21FS38W8RCrMrX+hSVbeMUxvKxkLDiNx9wfSRTqzX67l/RJ2JCwRzMg6inqSuugXGXcaf8AgjbU8NCmyvKKjAOVIk68SehqsYhxEuzIClMBJWJSlS5URMDRI5/KrNbsQuwAITExESNdNhyJquW2yKdWFqEq2SVa5RyTSm438jVCVc0g+FWn7UsLfAQgahsTJ/uPAdKlcTXWlISEzmOm/r5RTq5iEJHT3qKxPe6U51k6IB9ax0/ADfJmmNHgnKgbzJ8BVYKuFOLxtpdcUs8T7U2SnevZww0gkeRmnvNsUYOnn9KF07fmxiuX05/IUV1XzPzpguzkCTWjXr2YpRdybWl4qMAqSUwNZ2M1m6TVwsFttdqsncBxa0I/SjhoOm9Seo2VNOijDTTRUVfep99cWMD/ANR70zsmHH3T8Lao4kiPn+aVMYrsQZZQgHWQCDxgVuTJGUoxsCKaTZVWnSlQUNxU3bWA80HANQP803w5h9y2PoYaErWY1MAcyT4CtGf7K37GjKpaFpVxTO/Ea0Waajz8GY1fDM5uLQKPhUa4qVKPMzVwtOFXLMhRMGZNU5xBBg78q7FJTbaOmtUkSFzXg6y6lTSlJXOhQSDr1HyrQF2Bb0OO94VqAJKs0+c1Vuzm+GLNbmnbQJbSTOmbKSIBjpW52rtTu0K/6ufTcIKvKSN6R6nHu+6DxT18WUDBl/N2pJbWmCNCDqDVhvLs0SxZ1vMpTISVlAGpAEmD4TpVAwXbGg+UAjUeGxGxrV+/tr7KmGVIIKcpUdCEkRBV11G1TyjFScaY1NuKfBi6LaskqMITwHHzqEt14lS5SSANo086eYusz7D62Xk92pJ/TM6HUEEaEEVAE16OLGkrZLkm26PQXZXiNH8OFOr4QTyI3mqd204uatTrSGHM6GgZI2KieHlxqGwU6RZ1weJPtVKfV8R8TScMHs43wnYeRqk/LCLOtSmHbVldg7K0qKqeuixJbT3q+Gonh+9U5mtaF47sksZWQpCSAYUR61F3bh5axmX8IjQHQn7Vp2GLe3a0gFHL9Qqz4r7PLN/COOBa2ihBUVCIMCYIjyqGOSeuqXRS4xUtmec7a3CjEUgacWgDlp1pCvQh9qJcn3OgJrga5VdPpTAEWLC2J12RcpkpJ1FbJhzESX0A89vtWAWZ2FA1oGGbWpvQfpMEdK8r1UEpbI9P007jTNgCZFENhCuA8/8AFQV1X9EBfr96mVXgkJmftSouL5ZTT8DS02ZKf5RTB5sb08etYUJ+tU7EuKkMpKUmVHh96XVukG+FyHvbEQbKUJ/VE+HU1n+K8R98e7QfgG55mo633utRVrqrc/QVGH51fh9PT2Z5+fPxrE6jJ2oBrXTVxCdOtATXT4UUmto4Ok1uvYpbbG3ZF94ptLpVKisgGOETWEJp7Y7QUqTHNPzqfNHZcDcTq7NlxbjSz2dai2mQsmIEelZ1fT/8YC6nQiYHHzpvix/Nk8/kKZ3Fa4UUH+bbxqTHiqH1F2OnO5a+A2HcQOWN9D7UBaDpOx4EEcQRNaHbe1O0WtAUpKG0J2CZ1PMkn2rLrys2RZ5HUU/sb02dSR1FPyxUopryLh7XyPL3xs68YMZfnTS0Nh5GdO4+nOoWpS4lnMU/1CfStljWONx4MU3J0yMzU/sScySev0FI3lZS24oERxHhT26W/g24n6UcmpRTBiqk0J3FacryTO+nrWo4c7QHLGpUp71ChsTlMjkfOsxsNwuEhR+HaOelXlGHVO2eUancTpwqbM4/UTTG409aZUsbYrVeFqU+tIRoEhI1hKZgTx8dKrtP7Vc7yCczaxqZ0NObmw4t5wAgpTxJ09BVe8IxuyfWTZJYItpzKaAnMJ/alr07OrSVlTSQtKjIA314a1MqtlmsJQkD4tNAJPiTUleHaumzpAYSlbnNQ0Hjz8PeoPqZN7xrsq0jrUn0V1js0eaActGVMa5TpH9x+1RdvtbObKV5kj+kSJ+tNr/xdabYqX3lr5AmEieSRoBUK5VUcU29psU8iSqKLRYMaKs+YM7HY8vCaj72xVaXxldeWpA2QVHKPBMx7VCJOhoxVM02OGKdi5Tk1QLhNFihmRR2m5P0pr6AQkfSgIpV9vLSdacw3dxH+fWtlwPcbNrs6F2dYCgAFtLOyhoci+ROoBGx3rGga0Dslxa3YrUe/OVp1MFUE5FD9KoGsbpPiOVJy41NVIPHlcHwaLacIvIGiFeXxe4moK33daEyMrg8ARWm2THFgc/Ra2D0LiUn0VFHexbY0mDbGAeXfI+iqm/4kfDKV6lmJv2K2qlKQ8RyCT9BTF7AFrIzOIKBxK9D5I1Wo+Vbbe2L7GyP9W1tDjGfMT/tRJ9qzrEva1ZhIs7a3TtmUO7T7/Er0FHH06i7Ml6hszG/mWWv9JsKUrdxxxOUz/ShH8g57k6VCgU4t1tU64pxZlSlFR8T+RSeWE7fq2PQb1UuES3YRs6+vyoh3o21EokcCKCKFFCa0wUZdSEkGZOx+9HsiJWkdRTcVyTyoGuwrJrES5KR0qKamRG4OlEU8TuZjnrU1hS8m2LWw66nOhtaVKTuSAeAO/ODypaWkaCb2lZJ2q5nHWhmbUlW4lJHpPCmNhu1xsKDiSnbetqxJ2j2J5pHdKLhBknKRGm3xCs9xDiJm0IKW4kcqh3km4rlFCSfufZnjifiPifnWodlHZqi2IVaHHClKVEJSgCSeJJOw6DeswcTBg71O4ZxfabIqGHVthR+ICIPiCD7VZkTcf2ERfJpWJsDWZtwoWc2XYk61TLTY22lZWyMo86jMU4gddUMy1EnUmd/Go2z3vCfiEnnUMME9bT/AAUvJG6Ya2X6teg+EdN/Wrz2a4kVq0sExx3086zRGpirbh1/+GWk8T7+NU+oxxUKQnFNuVs3S9Lksi7GpxQSCEFWeYIIB+ukViS71W2gkgJJ8/StTwq6za1BDnETG0kcPnVO7asNMWVTKmTl7zNLUzERChOomSPKpsaWSnX7DJtxtXZltofK1FRMlVI5aOa5Sa9VdEfYmqjGgUNaNWnCZoQIFFIo4+laccKBZo6RRCdaw4GJjWnKLMC0pUaoUmfBQI+YpvT+605g6jiptRHighY9gaGfRq7GSU0shzrSKaGiOFzaTQfxRnf8FJRNFyxXUjgVPkGgUqaK7QTXVRhzaCohI1KiABzJMCnF4gd5lTqlsBAP9v6j5qJPnTq6UZEuPn/xDKjq6sEJ/wDkZl/7RzqMArO2b0jiDRCKWjSkzvRGBBvQzrQkVzlccDlooPSjjUUVFccwpGtGSaAjnQnb0rjiQYvMhsoJMkaUldrkODrpTRI1k0+unJ3zfeGEZk5ugnWkyioptDFJtpBr1YIXMHUU3sRhafGvQuJcEXa7YwppLYMAocQrVXiZ1rIbfgpTKswXKRrEa6VN9eKWsnyN0beyIC+P1DwNR8VI3m8FKgcKZRVOP7VYufMmTV33ItC5cTljnSS7wm0JP8oMDz0qzdqFvbFtcbsxBbEfp1GaPiCTymqhdt1qdVpoBuaSrcXLIFwmoxLqu1KQ0FJMb6jgdxBFUe13i46oqcWpRjdRKj6kzWqXG1Z1MqbXBIGonXl5bVll6IQHlpbMoCiB15x0qf0ji5ONcjM8XSkNEiTR+MUCRRzXpkgmrhXUZXCiitOEyN6UT9KJFKIrjgCdKKkUKqFNYYGp9cdoCLQ0o7ZwD/ar4VeyjTGuSa58oIXtdlLbikHdClJ9DHyikYqXxNKnEPEz37bbk9YyL88yT71Ec6GLtHMAUJVz8/35V3GiGjMOcGnnRSKUWdKe3SkJJeUAUsgKg8VnRA9dfBJrG6VnLkPfR7sIs4/8QlfV1cFf/wAgJR/s61GJo6nMxJOpMknmTvRIrEqRrYbhRF0cGirFEcFTXK2oEGjxXHBW6HLvRUnwpQ+FccInejKNco60I2rjgh+VHCqCa41lHInrjty0pJC1ADYSY9KUaxE44opUo5Tt/mmF1qlKhUfOU6aEGpPpRlJ2h+7SQtbmsqzyOv3pAKqYswS+Mp/V+bUxtV1LQqCknrFHDIvtfZkoPtF7vywtgmG0DwSPtSd3tgM6ADQ7CONDXV5r/pobH7ipWN0hbxBMwvWelRYH55Chrq9PD9z/AB/piZ/agU/SjV1dTxQDm1ESa6urTDjt60YbeVdXVwSANHbFdXVgJyfz1oDx86CurjSavD/tLIf/ANA8g5t7n1NQ6xrXV1DHo5gjfyoANfKurqMw5e1SLn/Yp6vuT1htET4SY8TXV1BLtBIijwoRufCurqMFgpoXR86CurjvAknejHahrq40TG9Lx9K6urjkJfeiq2rq6uODcPSuIrq6uOQ+ujj4Cmr36j4mgrqR+uQf6UPrl/6rfiPrV4cTrXV1ed6r+qv4LvTfaf/Z"/>
          <p:cNvSpPr>
            <a:spLocks noChangeAspect="1" noChangeArrowheads="1"/>
          </p:cNvSpPr>
          <p:nvPr/>
        </p:nvSpPr>
        <p:spPr bwMode="auto">
          <a:xfrm>
            <a:off x="215900" y="-47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64E5D2-DEB2-466E-9CD3-CDEB51123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073" y="2540554"/>
            <a:ext cx="3090465" cy="24526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435B73-2650-4E0B-838B-6CBE54085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64" y="2540554"/>
            <a:ext cx="2343136" cy="2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767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1296144"/>
          </a:xfrm>
        </p:spPr>
        <p:txBody>
          <a:bodyPr/>
          <a:lstStyle/>
          <a:p>
            <a:r>
              <a:rPr lang="en-GB" dirty="0"/>
              <a:t>Paul McCartney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Double or Quits?</a:t>
            </a:r>
          </a:p>
        </p:txBody>
      </p:sp>
    </p:spTree>
    <p:extLst>
      <p:ext uri="{BB962C8B-B14F-4D97-AF65-F5344CB8AC3E}">
        <p14:creationId xmlns:p14="http://schemas.microsoft.com/office/powerpoint/2010/main" val="39740526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 40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Who is this?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FA1A4F-0D6B-4874-A2EB-A1DCBBFAA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420888"/>
            <a:ext cx="4839816" cy="35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76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1512168"/>
          </a:xfrm>
        </p:spPr>
        <p:txBody>
          <a:bodyPr/>
          <a:lstStyle/>
          <a:p>
            <a:r>
              <a:rPr lang="en-GB" dirty="0"/>
              <a:t>Ariana Grande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96953"/>
            <a:ext cx="8229600" cy="1368151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5700" dirty="0"/>
              <a:t>Double or Quits?</a:t>
            </a:r>
          </a:p>
        </p:txBody>
      </p:sp>
    </p:spTree>
    <p:extLst>
      <p:ext uri="{BB962C8B-B14F-4D97-AF65-F5344CB8AC3E}">
        <p14:creationId xmlns:p14="http://schemas.microsoft.com/office/powerpoint/2010/main" val="9178196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 80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Who is this?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B26A31-7ED8-47F5-BA2C-B34DB8A62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348880"/>
            <a:ext cx="5119092" cy="345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065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1512168"/>
          </a:xfrm>
        </p:spPr>
        <p:txBody>
          <a:bodyPr>
            <a:normAutofit/>
          </a:bodyPr>
          <a:lstStyle/>
          <a:p>
            <a:r>
              <a:rPr lang="en-GB" dirty="0"/>
              <a:t>Gary Barlow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2897"/>
            <a:ext cx="8229600" cy="1440159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6900" dirty="0"/>
              <a:t>Double or Quits?</a:t>
            </a:r>
          </a:p>
        </p:txBody>
      </p:sp>
    </p:spTree>
    <p:extLst>
      <p:ext uri="{BB962C8B-B14F-4D97-AF65-F5344CB8AC3E}">
        <p14:creationId xmlns:p14="http://schemas.microsoft.com/office/powerpoint/2010/main" val="12100724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 160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Who is this?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0FA900-C2DF-4F65-B91B-D8B4BE6A4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173" y="2564904"/>
            <a:ext cx="3798875" cy="2845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8E0265-0263-43CE-A96A-258FAACB1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7" y="2564904"/>
            <a:ext cx="2839603" cy="284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916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1728192"/>
          </a:xfrm>
        </p:spPr>
        <p:txBody>
          <a:bodyPr/>
          <a:lstStyle/>
          <a:p>
            <a:r>
              <a:rPr lang="en-GB" dirty="0"/>
              <a:t>Celine Dion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6913"/>
            <a:ext cx="8229600" cy="194421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5200" dirty="0"/>
              <a:t>Double or Quits?</a:t>
            </a:r>
          </a:p>
        </p:txBody>
      </p:sp>
    </p:spTree>
    <p:extLst>
      <p:ext uri="{BB962C8B-B14F-4D97-AF65-F5344CB8AC3E}">
        <p14:creationId xmlns:p14="http://schemas.microsoft.com/office/powerpoint/2010/main" val="12466134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127"/>
            <a:ext cx="8229600" cy="1143000"/>
          </a:xfrm>
        </p:spPr>
        <p:txBody>
          <a:bodyPr/>
          <a:lstStyle/>
          <a:p>
            <a:r>
              <a:rPr lang="en-GB" dirty="0"/>
              <a:t>For 320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Who is this?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334C99-5C2A-48E7-9334-C5A0A902B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276872"/>
            <a:ext cx="5235104" cy="367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339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800200"/>
          </a:xfrm>
        </p:spPr>
        <p:txBody>
          <a:bodyPr/>
          <a:lstStyle/>
          <a:p>
            <a:r>
              <a:rPr lang="en-GB" dirty="0"/>
              <a:t>Bob Dylan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4905"/>
            <a:ext cx="8229600" cy="216024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800" dirty="0"/>
              <a:t>Double or Quits?</a:t>
            </a:r>
          </a:p>
        </p:txBody>
      </p:sp>
    </p:spTree>
    <p:extLst>
      <p:ext uri="{BB962C8B-B14F-4D97-AF65-F5344CB8AC3E}">
        <p14:creationId xmlns:p14="http://schemas.microsoft.com/office/powerpoint/2010/main" val="2970435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 fontScale="90000"/>
          </a:bodyPr>
          <a:lstStyle/>
          <a:p>
            <a:r>
              <a:rPr lang="en-GB" dirty="0"/>
              <a:t>Mobile phones not allowed</a:t>
            </a:r>
            <a:br>
              <a:rPr lang="en-GB" dirty="0"/>
            </a:br>
            <a:br>
              <a:rPr lang="en-GB" dirty="0"/>
            </a:br>
            <a:r>
              <a:rPr lang="en-GB" dirty="0"/>
              <a:t>penalty:- teams lose 50% of their points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852936"/>
            <a:ext cx="2024807" cy="330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4513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 640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Who is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FEAD1E-E6E1-4D31-88EE-D7F6BC60E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552965"/>
            <a:ext cx="3038054" cy="2852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6B111F-DF98-47AB-B505-7202DC41F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694" y="2564904"/>
            <a:ext cx="3954190" cy="284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343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1512168"/>
          </a:xfrm>
        </p:spPr>
        <p:txBody>
          <a:bodyPr/>
          <a:lstStyle/>
          <a:p>
            <a:r>
              <a:rPr lang="en-GB" dirty="0"/>
              <a:t>Billy Joel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08921"/>
            <a:ext cx="8229600" cy="1512168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6900" dirty="0"/>
              <a:t>Double or Quits?</a:t>
            </a:r>
          </a:p>
        </p:txBody>
      </p:sp>
    </p:spTree>
    <p:extLst>
      <p:ext uri="{BB962C8B-B14F-4D97-AF65-F5344CB8AC3E}">
        <p14:creationId xmlns:p14="http://schemas.microsoft.com/office/powerpoint/2010/main" val="25535986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 1,280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Who is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9A2DCC-3B48-4E38-B75F-CF4AB0E4A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119" y="2483535"/>
            <a:ext cx="2509296" cy="3130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7A6567-0899-472C-90D3-CE17A4034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415" y="2483535"/>
            <a:ext cx="4093612" cy="313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849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1512168"/>
          </a:xfrm>
        </p:spPr>
        <p:txBody>
          <a:bodyPr/>
          <a:lstStyle/>
          <a:p>
            <a:r>
              <a:rPr lang="en-GB" dirty="0"/>
              <a:t>Avril Lavigne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4905"/>
            <a:ext cx="8229600" cy="1296144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7700" dirty="0"/>
              <a:t>Double or Quits?</a:t>
            </a:r>
          </a:p>
        </p:txBody>
      </p:sp>
    </p:spTree>
    <p:extLst>
      <p:ext uri="{BB962C8B-B14F-4D97-AF65-F5344CB8AC3E}">
        <p14:creationId xmlns:p14="http://schemas.microsoft.com/office/powerpoint/2010/main" val="28893828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 2,560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Who is this?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45712E-24CB-4595-9898-4321D7AC2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152" y="2344209"/>
            <a:ext cx="3877014" cy="29266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EC4E1D-73D9-4397-BC90-7E514C1DA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166" y="2345444"/>
            <a:ext cx="3334253" cy="292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433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1440160"/>
          </a:xfrm>
        </p:spPr>
        <p:txBody>
          <a:bodyPr/>
          <a:lstStyle/>
          <a:p>
            <a:r>
              <a:rPr lang="en-GB" dirty="0"/>
              <a:t>Nena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6913"/>
            <a:ext cx="8229600" cy="18002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5600" dirty="0"/>
              <a:t>Did you hit the jackpot?</a:t>
            </a:r>
          </a:p>
        </p:txBody>
      </p:sp>
    </p:spTree>
    <p:extLst>
      <p:ext uri="{BB962C8B-B14F-4D97-AF65-F5344CB8AC3E}">
        <p14:creationId xmlns:p14="http://schemas.microsoft.com/office/powerpoint/2010/main" val="689145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/>
          </a:bodyPr>
          <a:lstStyle/>
          <a:p>
            <a:r>
              <a:rPr lang="en-GB" dirty="0"/>
              <a:t>Who Dares Wins</a:t>
            </a:r>
            <a:br>
              <a:rPr lang="en-GB" dirty="0"/>
            </a:br>
            <a:r>
              <a:rPr lang="en-GB" dirty="0"/>
              <a:t>17</a:t>
            </a:r>
            <a:r>
              <a:rPr lang="en-GB" baseline="30000" dirty="0"/>
              <a:t>th</a:t>
            </a:r>
            <a:r>
              <a:rPr lang="en-GB" dirty="0"/>
              <a:t> November 2007 - present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Pay or play?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96952"/>
            <a:ext cx="4885640" cy="240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64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CE981-89DD-4B66-9DDF-6A988BA5A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Generously sponsored by The Pointer, Brill with a £50 voucher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11DFE-A61E-4C0F-B07E-C7677F7B3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10CEB6-142D-4F5F-BE73-42DB474A6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616083"/>
            <a:ext cx="4680520" cy="451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901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>
            <a:normAutofit/>
          </a:bodyPr>
          <a:lstStyle/>
          <a:p>
            <a:r>
              <a:rPr lang="en-GB" dirty="0"/>
              <a:t>Who Dares Wins</a:t>
            </a:r>
            <a:br>
              <a:rPr lang="en-GB" dirty="0"/>
            </a:br>
            <a:r>
              <a:rPr lang="en-GB" sz="3600" dirty="0"/>
              <a:t>sponsored by The Pointer (£50 voucher)</a:t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sz="2800" dirty="0"/>
              <a:t>The table contains 15 triplets. Your aim is to identify the African country in each triplet which is landlocked. How far can your team climb without going wrong?</a:t>
            </a:r>
          </a:p>
          <a:p>
            <a:pPr marL="0" indent="0" algn="ctr">
              <a:buNone/>
            </a:pPr>
            <a:r>
              <a:rPr lang="en-GB" sz="2800" dirty="0"/>
              <a:t>3 correct = 100 pts</a:t>
            </a:r>
          </a:p>
          <a:p>
            <a:pPr marL="0" indent="0" algn="ctr">
              <a:buNone/>
            </a:pPr>
            <a:r>
              <a:rPr lang="en-GB" sz="2800" dirty="0"/>
              <a:t>6 correct = 200 pts</a:t>
            </a:r>
          </a:p>
          <a:p>
            <a:pPr marL="0" indent="0" algn="ctr">
              <a:buNone/>
            </a:pPr>
            <a:r>
              <a:rPr lang="en-GB" sz="2800" dirty="0"/>
              <a:t>9 correct = 400 pts</a:t>
            </a:r>
          </a:p>
          <a:p>
            <a:pPr marL="0" indent="0" algn="ctr">
              <a:buNone/>
            </a:pPr>
            <a:r>
              <a:rPr lang="en-GB" sz="2800" dirty="0"/>
              <a:t>11 correct = 800 pts</a:t>
            </a:r>
          </a:p>
          <a:p>
            <a:pPr marL="0" indent="0" algn="ctr">
              <a:buNone/>
            </a:pPr>
            <a:r>
              <a:rPr lang="en-GB" sz="2800" dirty="0"/>
              <a:t>13 correct = 1200 pts</a:t>
            </a:r>
          </a:p>
          <a:p>
            <a:pPr marL="0" indent="0" algn="ctr">
              <a:buNone/>
            </a:pPr>
            <a:r>
              <a:rPr lang="en-GB" sz="2800" dirty="0"/>
              <a:t>All 15 correct = 2000 pts</a:t>
            </a:r>
          </a:p>
        </p:txBody>
      </p:sp>
    </p:spTree>
    <p:extLst>
      <p:ext uri="{BB962C8B-B14F-4D97-AF65-F5344CB8AC3E}">
        <p14:creationId xmlns:p14="http://schemas.microsoft.com/office/powerpoint/2010/main" val="19583415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dirty="0"/>
              <a:t>Who Dares Wins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1609694"/>
              </p:ext>
            </p:extLst>
          </p:nvPr>
        </p:nvGraphicFramePr>
        <p:xfrm>
          <a:off x="457200" y="1110953"/>
          <a:ext cx="8229600" cy="54864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532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Algeria</a:t>
                      </a:r>
                      <a:endParaRPr lang="en-GB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Mali</a:t>
                      </a:r>
                      <a:endParaRPr lang="en-GB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Mauritania</a:t>
                      </a:r>
                      <a:endParaRPr lang="en-GB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Egypt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Guinea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Niger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Guinea Bissau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Tunisia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Zambia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Djibouti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Ethiopia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Somalia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Cameroon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Chad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Libya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Benin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Burkina Faso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Togo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Eswatini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Gabon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Morocco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Burundi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DR Congo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Tanzania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Equatorial Guinea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Ghana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Uganda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Senegal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The Gambia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Zimbabwe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Liberia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Rwanda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Tunisia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Angola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Malawi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Sierra Leone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Botswana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Mozambique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Namibia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endParaRPr lang="en-GB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Kenya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South Sudan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Sudan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9616">
                <a:tc>
                  <a:txBody>
                    <a:bodyPr/>
                    <a:lstStyle/>
                    <a:p>
                      <a:pPr algn="ctr"/>
                      <a:endParaRPr lang="en-GB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Eritrea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Lesotho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South Africa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6491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Celebrating TV Quiz Shows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dirty="0"/>
              <a:t>A Question of Sport</a:t>
            </a:r>
          </a:p>
          <a:p>
            <a:pPr marL="0" indent="0" algn="ctr">
              <a:buNone/>
            </a:pPr>
            <a:r>
              <a:rPr lang="en-GB" dirty="0"/>
              <a:t>Only Connect</a:t>
            </a:r>
          </a:p>
          <a:p>
            <a:pPr marL="0" indent="0" algn="ctr">
              <a:buNone/>
            </a:pPr>
            <a:r>
              <a:rPr lang="en-GB" dirty="0"/>
              <a:t>University Challenge</a:t>
            </a:r>
          </a:p>
          <a:p>
            <a:pPr marL="0" indent="0" algn="ctr">
              <a:buNone/>
            </a:pPr>
            <a:r>
              <a:rPr lang="en-GB" dirty="0"/>
              <a:t>Sale of the Century</a:t>
            </a:r>
          </a:p>
          <a:p>
            <a:pPr marL="0" indent="0" algn="ctr">
              <a:buNone/>
            </a:pPr>
            <a:r>
              <a:rPr lang="en-GB" dirty="0"/>
              <a:t>Double your Money</a:t>
            </a:r>
          </a:p>
          <a:p>
            <a:pPr marL="0" indent="0" algn="ctr">
              <a:buNone/>
            </a:pPr>
            <a:r>
              <a:rPr lang="en-GB" dirty="0"/>
              <a:t>Who Dares Wins</a:t>
            </a:r>
          </a:p>
          <a:p>
            <a:pPr marL="0" indent="0" algn="ctr">
              <a:buNone/>
            </a:pPr>
            <a:r>
              <a:rPr lang="en-GB" dirty="0"/>
              <a:t>Pointless</a:t>
            </a:r>
          </a:p>
          <a:p>
            <a:pPr marL="0" indent="0" algn="ctr">
              <a:buNone/>
            </a:pPr>
            <a:r>
              <a:rPr lang="en-GB" dirty="0"/>
              <a:t>Winner Takes All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46772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Dares Wins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800" dirty="0"/>
              <a:t>Let the thinking commence</a:t>
            </a:r>
          </a:p>
        </p:txBody>
      </p:sp>
    </p:spTree>
    <p:extLst>
      <p:ext uri="{BB962C8B-B14F-4D97-AF65-F5344CB8AC3E}">
        <p14:creationId xmlns:p14="http://schemas.microsoft.com/office/powerpoint/2010/main" val="12026987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dirty="0"/>
              <a:t>Who Dares Wins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5572066"/>
              </p:ext>
            </p:extLst>
          </p:nvPr>
        </p:nvGraphicFramePr>
        <p:xfrm>
          <a:off x="457200" y="1110953"/>
          <a:ext cx="8229600" cy="54864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532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Algeria</a:t>
                      </a:r>
                      <a:endParaRPr lang="en-GB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0000"/>
                          </a:solidFill>
                        </a:rPr>
                        <a:t>Mali</a:t>
                      </a:r>
                      <a:endParaRPr lang="en-GB" sz="18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Mauritania</a:t>
                      </a:r>
                      <a:endParaRPr lang="en-GB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Egypt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Guinea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Niger</a:t>
                      </a:r>
                      <a:endParaRPr lang="en-GB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Guinea Bissau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Tunisia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Zambia</a:t>
                      </a:r>
                      <a:endParaRPr lang="en-GB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Djibouti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Ethiopia</a:t>
                      </a:r>
                      <a:endParaRPr lang="en-GB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Somalia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Cameroon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Chad</a:t>
                      </a:r>
                      <a:endParaRPr lang="en-GB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Libya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Benin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Burkina Faso</a:t>
                      </a:r>
                      <a:endParaRPr lang="en-GB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Togo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Eswatini</a:t>
                      </a:r>
                      <a:endParaRPr lang="en-GB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Gabon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Morocco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Burundi</a:t>
                      </a:r>
                      <a:endParaRPr lang="en-GB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DR Congo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Tanzania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Equatorial Guinea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Ghana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Uganda</a:t>
                      </a:r>
                      <a:endParaRPr lang="en-GB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Senegal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The Gambia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Zimbabwe</a:t>
                      </a:r>
                      <a:endParaRPr lang="en-GB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Liberia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Rwanda</a:t>
                      </a:r>
                      <a:endParaRPr lang="en-GB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Tunisia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Angola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Malawi</a:t>
                      </a:r>
                      <a:endParaRPr lang="en-GB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Sierra Leone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Botswana</a:t>
                      </a:r>
                      <a:endParaRPr lang="en-GB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Mozambique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Namibia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4532">
                <a:tc>
                  <a:txBody>
                    <a:bodyPr/>
                    <a:lstStyle/>
                    <a:p>
                      <a:pPr algn="ctr"/>
                      <a:endParaRPr lang="en-GB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Kenya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South Sudan</a:t>
                      </a:r>
                      <a:endParaRPr lang="en-GB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Sudan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9616">
                <a:tc>
                  <a:txBody>
                    <a:bodyPr/>
                    <a:lstStyle/>
                    <a:p>
                      <a:pPr algn="ctr"/>
                      <a:endParaRPr lang="en-GB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Eritrea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Lesotho</a:t>
                      </a:r>
                      <a:endParaRPr lang="en-GB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South Africa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72154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38338"/>
          </a:xfrm>
        </p:spPr>
        <p:txBody>
          <a:bodyPr>
            <a:normAutofit/>
          </a:bodyPr>
          <a:lstStyle/>
          <a:p>
            <a:r>
              <a:rPr lang="en-GB" dirty="0"/>
              <a:t>Pointless</a:t>
            </a:r>
            <a:br>
              <a:rPr lang="en-GB" dirty="0"/>
            </a:br>
            <a:r>
              <a:rPr lang="en-GB" dirty="0"/>
              <a:t>24</a:t>
            </a:r>
            <a:r>
              <a:rPr lang="en-GB" baseline="30000" dirty="0"/>
              <a:t>th</a:t>
            </a:r>
            <a:r>
              <a:rPr lang="en-GB" dirty="0"/>
              <a:t> August 2009 </a:t>
            </a:r>
            <a:r>
              <a:rPr lang="en-GB"/>
              <a:t>– present</a:t>
            </a:r>
            <a:br>
              <a:rPr lang="en-GB" dirty="0"/>
            </a:br>
            <a:r>
              <a:rPr lang="en-GB" dirty="0"/>
              <a:t>Pay or play?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01008"/>
            <a:ext cx="4248472" cy="2835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4948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en-GB" dirty="0"/>
              <a:t>Generously sponsored by</a:t>
            </a:r>
            <a:br>
              <a:rPr lang="en-GB" dirty="0"/>
            </a:br>
            <a:r>
              <a:rPr lang="en-GB" dirty="0"/>
              <a:t>John &amp; Anna Wilkins Butchers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 demonstration of how to butcher a lamb, with the winners sharing the meat afterwards.</a:t>
            </a: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784C9F-3C3D-448C-AF5B-4938BF700D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068960"/>
            <a:ext cx="3871664" cy="2903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B87F99-7BEB-4201-ACCC-9C7399ADC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3" y="3068960"/>
            <a:ext cx="3871665" cy="290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306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Word 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Think of a word in the Oxford English Dictionary ending in </a:t>
            </a:r>
          </a:p>
          <a:p>
            <a:pPr marL="0" indent="0">
              <a:buNone/>
            </a:pPr>
            <a:r>
              <a:rPr lang="en-GB" dirty="0"/>
              <a:t>                                        BOX</a:t>
            </a:r>
          </a:p>
          <a:p>
            <a:pPr marL="0" indent="0" algn="ctr">
              <a:buNone/>
            </a:pPr>
            <a:r>
              <a:rPr lang="en-GB" dirty="0"/>
              <a:t>The longer, more obscure your word the more points you will score.</a:t>
            </a:r>
          </a:p>
          <a:p>
            <a:pPr marL="0" indent="0" algn="ctr">
              <a:buNone/>
            </a:pPr>
            <a:r>
              <a:rPr lang="en-GB" dirty="0"/>
              <a:t>Points from 50 to 2000 are available.</a:t>
            </a:r>
          </a:p>
        </p:txBody>
      </p:sp>
    </p:spTree>
    <p:extLst>
      <p:ext uri="{BB962C8B-B14F-4D97-AF65-F5344CB8AC3E}">
        <p14:creationId xmlns:p14="http://schemas.microsoft.com/office/powerpoint/2010/main" val="5644631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Points Board (part 1)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1668257"/>
              </p:ext>
            </p:extLst>
          </p:nvPr>
        </p:nvGraphicFramePr>
        <p:xfrm>
          <a:off x="1187624" y="1340764"/>
          <a:ext cx="6480720" cy="51185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393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5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4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52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BANDBOX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EMBOX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550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BEATBOX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FAREBOX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BOOMBOX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FEEDBOX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BRAINBOX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FIREBOX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BREADBOX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GEARBOX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CAKEBOX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GOGGLEBOX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CASHBOX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HATBOX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CHATTERBOX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HAYBOX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CLACKBOX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HELLBOX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CLANGBOX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HOMEOBOX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COALBOX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HOMOEOBOX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ECONOBOX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HORSEBOX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71174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Points Board (part 2)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8952980"/>
              </p:ext>
            </p:extLst>
          </p:nvPr>
        </p:nvGraphicFramePr>
        <p:xfrm>
          <a:off x="1187624" y="1340764"/>
          <a:ext cx="6480720" cy="51185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393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5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4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52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HOTBOX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MATCHBOX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ICEBOX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OUTBOX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INBOX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PAINTBOX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JAWBOX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PEGBOX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JUKEBOX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PEPPERBOX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KICKBOX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PILLBOX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LETTERBOX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POSTBOX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LISTBOX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PRATTLEBOX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LOCKBOX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RATTLEBOX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LOOSEBOX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SALTBOX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LUNCHBOX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SANDBOX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MAILBOX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SAUCEBOX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5094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Points Board (part 3)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5034387"/>
              </p:ext>
            </p:extLst>
          </p:nvPr>
        </p:nvGraphicFramePr>
        <p:xfrm>
          <a:off x="1187624" y="1340764"/>
          <a:ext cx="6480720" cy="51185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393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5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4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52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SEEDBOX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TEABOX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SHADOWBOX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THUNDERBOX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SHOEBOX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TINDERBOX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SHOWBOX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TOOLBOX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SKYBOX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TUCKERBOX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SNUFFBOX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UNBOX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SOAPBOX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WATCHBOX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SOUNBOX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WOODBOX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SQUEEZEBOX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WORKBOX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STRONGBOX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SWEATBOX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6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TALKBOX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5094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en-GB" dirty="0"/>
              <a:t>Winner Takes All</a:t>
            </a:r>
            <a:br>
              <a:rPr lang="en-GB" dirty="0"/>
            </a:br>
            <a:r>
              <a:rPr lang="en-GB" dirty="0"/>
              <a:t>1975 – 1988</a:t>
            </a:r>
            <a:br>
              <a:rPr lang="en-GB" dirty="0"/>
            </a:br>
            <a:endParaRPr lang="en-GB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0808"/>
            <a:ext cx="4824536" cy="3867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45900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pPr eaLnBrk="1" hangingPunct="1"/>
            <a:r>
              <a:rPr lang="en-GB" sz="2800" dirty="0"/>
              <a:t>7) Who is Emilie Charlotte Le Breton better known as?</a:t>
            </a:r>
          </a:p>
        </p:txBody>
      </p:sp>
      <p:graphicFrame>
        <p:nvGraphicFramePr>
          <p:cNvPr id="385027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6239926"/>
              </p:ext>
            </p:extLst>
          </p:nvPr>
        </p:nvGraphicFramePr>
        <p:xfrm>
          <a:off x="467544" y="2276872"/>
          <a:ext cx="8229600" cy="3817935"/>
        </p:xfrm>
        <a:graphic>
          <a:graphicData uri="http://schemas.openxmlformats.org/drawingml/2006/table">
            <a:tbl>
              <a:tblPr/>
              <a:tblGrid>
                <a:gridCol w="2170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9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35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Lillie Langtry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35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Coco Chanel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5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Marlene Dietrich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5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Emeli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Sande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35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Mata Hari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326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5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en-GB" dirty="0"/>
              <a:t>A Question of Sport</a:t>
            </a:r>
            <a:br>
              <a:rPr lang="en-GB" dirty="0"/>
            </a:br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December 1968 – present day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88840"/>
            <a:ext cx="5112568" cy="3983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21620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pPr eaLnBrk="1" hangingPunct="1"/>
            <a:r>
              <a:rPr lang="en-GB" sz="2800" dirty="0"/>
              <a:t>7) Who is Emilie Charlotte Le Breton better known as?</a:t>
            </a:r>
          </a:p>
        </p:txBody>
      </p:sp>
      <p:graphicFrame>
        <p:nvGraphicFramePr>
          <p:cNvPr id="385027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4454791"/>
              </p:ext>
            </p:extLst>
          </p:nvPr>
        </p:nvGraphicFramePr>
        <p:xfrm>
          <a:off x="467544" y="1916832"/>
          <a:ext cx="8229600" cy="4255926"/>
        </p:xfrm>
        <a:graphic>
          <a:graphicData uri="http://schemas.openxmlformats.org/drawingml/2006/table">
            <a:tbl>
              <a:tblPr/>
              <a:tblGrid>
                <a:gridCol w="2170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9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06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Lillie Langtry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83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Coco Chanel (Gabrielle Bonheur Chanel)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83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Marlene Dietrich (Marie Magdalene Dietrich)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6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Emeli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Sande (Adele Emily Sande)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83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Mata Hari (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Margaretha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Geertruida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Macleod)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74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5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673"/>
            <a:ext cx="8229600" cy="940966"/>
          </a:xfrm>
        </p:spPr>
        <p:txBody>
          <a:bodyPr/>
          <a:lstStyle/>
          <a:p>
            <a:pPr eaLnBrk="1" hangingPunct="1"/>
            <a:r>
              <a:rPr lang="en-US" sz="2800" dirty="0"/>
              <a:t>6) What is the TOTAL number of letters in the titles of these Dickens books?</a:t>
            </a:r>
          </a:p>
        </p:txBody>
      </p:sp>
      <p:graphicFrame>
        <p:nvGraphicFramePr>
          <p:cNvPr id="369668" name="Group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81724393"/>
              </p:ext>
            </p:extLst>
          </p:nvPr>
        </p:nvGraphicFramePr>
        <p:xfrm>
          <a:off x="539750" y="3789363"/>
          <a:ext cx="8147050" cy="2590800"/>
        </p:xfrm>
        <a:graphic>
          <a:graphicData uri="http://schemas.openxmlformats.org/drawingml/2006/table">
            <a:tbl>
              <a:tblPr/>
              <a:tblGrid>
                <a:gridCol w="2520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6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75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76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77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78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 of these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7859216" cy="2160240"/>
          </a:xfrm>
        </p:spPr>
        <p:txBody>
          <a:bodyPr/>
          <a:lstStyle/>
          <a:p>
            <a:pPr marL="0" indent="0" algn="ctr">
              <a:buNone/>
            </a:pPr>
            <a:r>
              <a:rPr lang="en-GB" sz="2400" dirty="0"/>
              <a:t>M… C………</a:t>
            </a:r>
          </a:p>
          <a:p>
            <a:pPr marL="0" indent="0" algn="ctr">
              <a:buNone/>
            </a:pPr>
            <a:r>
              <a:rPr lang="en-GB" sz="2400" dirty="0"/>
              <a:t>D… C……</a:t>
            </a:r>
          </a:p>
          <a:p>
            <a:pPr marL="0" indent="0" algn="ctr">
              <a:buNone/>
            </a:pPr>
            <a:r>
              <a:rPr lang="en-GB" sz="2400" dirty="0"/>
              <a:t>A C…… C…….</a:t>
            </a:r>
          </a:p>
          <a:p>
            <a:pPr marL="0" indent="0" algn="ctr">
              <a:buNone/>
            </a:pPr>
            <a:r>
              <a:rPr lang="en-GB" sz="2400" dirty="0"/>
              <a:t>T.. P… P…</a:t>
            </a:r>
          </a:p>
          <a:p>
            <a:pPr marL="0" indent="0" algn="ctr">
              <a:buNone/>
            </a:pPr>
            <a:r>
              <a:rPr lang="en-GB" sz="2400" dirty="0"/>
              <a:t>L.. D…</a:t>
            </a:r>
          </a:p>
        </p:txBody>
      </p:sp>
    </p:spTree>
    <p:extLst>
      <p:ext uri="{BB962C8B-B14F-4D97-AF65-F5344CB8AC3E}">
        <p14:creationId xmlns:p14="http://schemas.microsoft.com/office/powerpoint/2010/main" val="42431478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673"/>
            <a:ext cx="8229600" cy="940966"/>
          </a:xfrm>
        </p:spPr>
        <p:txBody>
          <a:bodyPr/>
          <a:lstStyle/>
          <a:p>
            <a:pPr eaLnBrk="1" hangingPunct="1"/>
            <a:r>
              <a:rPr lang="en-US" sz="2800" dirty="0"/>
              <a:t>6) What is the TOTAL number of letters in the titles of these Dickens books?</a:t>
            </a:r>
          </a:p>
        </p:txBody>
      </p:sp>
      <p:graphicFrame>
        <p:nvGraphicFramePr>
          <p:cNvPr id="369668" name="Group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1669387"/>
              </p:ext>
            </p:extLst>
          </p:nvPr>
        </p:nvGraphicFramePr>
        <p:xfrm>
          <a:off x="539750" y="3789363"/>
          <a:ext cx="8147050" cy="2590800"/>
        </p:xfrm>
        <a:graphic>
          <a:graphicData uri="http://schemas.openxmlformats.org/drawingml/2006/table">
            <a:tbl>
              <a:tblPr/>
              <a:tblGrid>
                <a:gridCol w="2520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6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75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76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77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78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 of these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7859216" cy="2160240"/>
          </a:xfrm>
        </p:spPr>
        <p:txBody>
          <a:bodyPr/>
          <a:lstStyle/>
          <a:p>
            <a:pPr marL="0" indent="0" algn="ctr">
              <a:buNone/>
            </a:pPr>
            <a:r>
              <a:rPr lang="en-GB" sz="2400" dirty="0"/>
              <a:t>MARTIN CHUZZLEWIT 16</a:t>
            </a:r>
          </a:p>
          <a:p>
            <a:pPr marL="0" indent="0" algn="ctr">
              <a:buNone/>
            </a:pPr>
            <a:r>
              <a:rPr lang="en-GB" sz="2400" dirty="0"/>
              <a:t>DAVID COPPERFIELD 16</a:t>
            </a:r>
          </a:p>
          <a:p>
            <a:pPr marL="0" indent="0" algn="ctr">
              <a:buNone/>
            </a:pPr>
            <a:r>
              <a:rPr lang="en-GB" sz="2400" dirty="0"/>
              <a:t>A CHRISTMAS CAROL 15</a:t>
            </a:r>
          </a:p>
          <a:p>
            <a:pPr marL="0" indent="0" algn="ctr">
              <a:buNone/>
            </a:pPr>
            <a:r>
              <a:rPr lang="en-GB" sz="2400" dirty="0"/>
              <a:t>THE PICKWICK PAPERS 17</a:t>
            </a:r>
          </a:p>
          <a:p>
            <a:pPr marL="0" indent="0" algn="ctr">
              <a:buNone/>
            </a:pPr>
            <a:r>
              <a:rPr lang="en-GB" sz="2400" dirty="0"/>
              <a:t>LITTLE DORRIT 12</a:t>
            </a:r>
          </a:p>
        </p:txBody>
      </p:sp>
    </p:spTree>
    <p:extLst>
      <p:ext uri="{BB962C8B-B14F-4D97-AF65-F5344CB8AC3E}">
        <p14:creationId xmlns:p14="http://schemas.microsoft.com/office/powerpoint/2010/main" val="41922823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BD720-9D59-4D7A-A336-82A4DACFF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5) Which of the 6 wives of Henry VIII is shown below in the middle?</a:t>
            </a:r>
            <a:endParaRPr lang="en-GB" sz="2800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66AD524-D814-4146-B78F-19A6915D8B9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52238579"/>
              </p:ext>
            </p:extLst>
          </p:nvPr>
        </p:nvGraphicFramePr>
        <p:xfrm>
          <a:off x="1655676" y="3271539"/>
          <a:ext cx="5832648" cy="269716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48172">
                  <a:extLst>
                    <a:ext uri="{9D8B030D-6E8A-4147-A177-3AD203B41FA5}">
                      <a16:colId xmlns:a16="http://schemas.microsoft.com/office/drawing/2014/main" val="2813579328"/>
                    </a:ext>
                  </a:extLst>
                </a:gridCol>
                <a:gridCol w="4284476">
                  <a:extLst>
                    <a:ext uri="{9D8B030D-6E8A-4147-A177-3AD203B41FA5}">
                      <a16:colId xmlns:a16="http://schemas.microsoft.com/office/drawing/2014/main" val="2913808638"/>
                    </a:ext>
                  </a:extLst>
                </a:gridCol>
              </a:tblGrid>
              <a:tr h="53943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Ann of </a:t>
                      </a:r>
                      <a:r>
                        <a:rPr lang="en-US" dirty="0" err="1"/>
                        <a:t>Cleeves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353641"/>
                  </a:ext>
                </a:extLst>
              </a:tr>
              <a:tr h="53943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Catherine of Aragon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3513"/>
                  </a:ext>
                </a:extLst>
              </a:tr>
              <a:tr h="53943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Catherine Parr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305446"/>
                  </a:ext>
                </a:extLst>
              </a:tr>
              <a:tr h="53943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Catherine Howard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755115"/>
                  </a:ext>
                </a:extLst>
              </a:tr>
              <a:tr h="53943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Ann Boleyn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648058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A5B3E43-6B7C-4EB9-BAC2-FDE48F69A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358" y="1510751"/>
            <a:ext cx="1534449" cy="16185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CC9D39-9CA2-4B11-8B0F-C74B5A175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105" y="1515577"/>
            <a:ext cx="1409686" cy="1618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3BD5D2-2AEE-44AD-82E0-BD73909D7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47" y="1515577"/>
            <a:ext cx="1520858" cy="16185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F36E88-7875-41E9-9985-33E7448FB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6062" y="1515577"/>
            <a:ext cx="1480005" cy="16185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F58FC9-4B85-4A56-B46A-02E44057EA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8807" y="1510750"/>
            <a:ext cx="1494557" cy="161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076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BD720-9D59-4D7A-A336-82A4DACFF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5) Which of the 6 wives of Henry VIII is shown below in the middle?</a:t>
            </a:r>
            <a:endParaRPr lang="en-GB" sz="2800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66AD524-D814-4146-B78F-19A6915D8B9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71491647"/>
              </p:ext>
            </p:extLst>
          </p:nvPr>
        </p:nvGraphicFramePr>
        <p:xfrm>
          <a:off x="1655676" y="3271539"/>
          <a:ext cx="5832648" cy="269716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48172">
                  <a:extLst>
                    <a:ext uri="{9D8B030D-6E8A-4147-A177-3AD203B41FA5}">
                      <a16:colId xmlns:a16="http://schemas.microsoft.com/office/drawing/2014/main" val="2813579328"/>
                    </a:ext>
                  </a:extLst>
                </a:gridCol>
                <a:gridCol w="4284476">
                  <a:extLst>
                    <a:ext uri="{9D8B030D-6E8A-4147-A177-3AD203B41FA5}">
                      <a16:colId xmlns:a16="http://schemas.microsoft.com/office/drawing/2014/main" val="2913808638"/>
                    </a:ext>
                  </a:extLst>
                </a:gridCol>
              </a:tblGrid>
              <a:tr h="53943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Ann of </a:t>
                      </a:r>
                      <a:r>
                        <a:rPr lang="en-US" dirty="0" err="1"/>
                        <a:t>Cleeves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353641"/>
                  </a:ext>
                </a:extLst>
              </a:tr>
              <a:tr h="53943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Catherine of Aragon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3513"/>
                  </a:ext>
                </a:extLst>
              </a:tr>
              <a:tr h="53943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Catherine Parr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305446"/>
                  </a:ext>
                </a:extLst>
              </a:tr>
              <a:tr h="53943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Catherine Howard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755115"/>
                  </a:ext>
                </a:extLst>
              </a:tr>
              <a:tr h="53943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Ann Boleyn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6480589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F9F36E88-7875-41E9-9985-33E7448FB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670" y="1522461"/>
            <a:ext cx="1480005" cy="1619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ABF156-223A-4C05-8F53-1CC0AA25D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284" y="1522461"/>
            <a:ext cx="1531822" cy="16185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EFE83C-62BA-40F4-BBA2-8FDF965A4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004" y="1522461"/>
            <a:ext cx="1398256" cy="16185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C5C8EF-9BE0-4CC6-B259-17345E3F7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6696" y="1522461"/>
            <a:ext cx="1551090" cy="1618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B6FBEB-5FCF-49CF-B9C4-0899504297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786" y="1511618"/>
            <a:ext cx="1512291" cy="162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150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692696"/>
            <a:ext cx="8229600" cy="2232248"/>
          </a:xfrm>
        </p:spPr>
        <p:txBody>
          <a:bodyPr/>
          <a:lstStyle/>
          <a:p>
            <a:pPr eaLnBrk="1" hangingPunct="1"/>
            <a:r>
              <a:rPr lang="en-GB" sz="2800" dirty="0"/>
              <a:t>4) When Novak Djokovic defeated Roger Federer in the longest Wimbledon final in the modern era the score was 7/6 1/6 7/6 4/6 13/12</a:t>
            </a:r>
            <a:br>
              <a:rPr lang="en-GB" sz="2800" dirty="0"/>
            </a:br>
            <a:r>
              <a:rPr lang="en-GB" sz="2800" dirty="0"/>
              <a:t>How many balls (not sets of balls) were used?</a:t>
            </a:r>
            <a:br>
              <a:rPr lang="en-GB" sz="2800" dirty="0"/>
            </a:br>
            <a:br>
              <a:rPr lang="en-GB" sz="2800" dirty="0"/>
            </a:br>
            <a:endParaRPr 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332811" name="Group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283394"/>
              </p:ext>
            </p:extLst>
          </p:nvPr>
        </p:nvGraphicFramePr>
        <p:xfrm>
          <a:off x="395288" y="2924945"/>
          <a:ext cx="8280400" cy="2684448"/>
        </p:xfrm>
        <a:graphic>
          <a:graphicData uri="http://schemas.openxmlformats.org/drawingml/2006/table">
            <a:tbl>
              <a:tblPr/>
              <a:tblGrid>
                <a:gridCol w="2448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18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727030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692696"/>
            <a:ext cx="8229600" cy="2232248"/>
          </a:xfrm>
        </p:spPr>
        <p:txBody>
          <a:bodyPr/>
          <a:lstStyle/>
          <a:p>
            <a:pPr eaLnBrk="1" hangingPunct="1"/>
            <a:r>
              <a:rPr lang="en-GB" sz="2800" dirty="0"/>
              <a:t>4) When Novak Djokovic defeated Roger Federer in the longest Wimbledon final in the modern era the score was 7/6 1/6 7/6 4/6 13/12</a:t>
            </a:r>
            <a:br>
              <a:rPr lang="en-GB" sz="2800" dirty="0"/>
            </a:br>
            <a:r>
              <a:rPr lang="en-GB" sz="2800" dirty="0"/>
              <a:t>How many balls (not sets of balls) were used?</a:t>
            </a:r>
            <a:br>
              <a:rPr lang="en-GB" sz="2800" dirty="0"/>
            </a:br>
            <a:br>
              <a:rPr lang="en-GB" sz="2800" dirty="0"/>
            </a:br>
            <a:endParaRPr 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332811" name="Group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661753"/>
              </p:ext>
            </p:extLst>
          </p:nvPr>
        </p:nvGraphicFramePr>
        <p:xfrm>
          <a:off x="395288" y="2924945"/>
          <a:ext cx="8280400" cy="2684448"/>
        </p:xfrm>
        <a:graphic>
          <a:graphicData uri="http://schemas.openxmlformats.org/drawingml/2006/table">
            <a:tbl>
              <a:tblPr/>
              <a:tblGrid>
                <a:gridCol w="2448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18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48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(8 sets of 6 balls)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08366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pPr eaLnBrk="1" hangingPunct="1"/>
            <a:r>
              <a:rPr lang="en-GB" sz="2800" dirty="0"/>
              <a:t>3) If these politicians were placed in age order, who would be in the middle?</a:t>
            </a:r>
            <a:endParaRPr lang="en-US" sz="2800" dirty="0"/>
          </a:p>
        </p:txBody>
      </p:sp>
      <p:graphicFrame>
        <p:nvGraphicFramePr>
          <p:cNvPr id="332811" name="Group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611088"/>
              </p:ext>
            </p:extLst>
          </p:nvPr>
        </p:nvGraphicFramePr>
        <p:xfrm>
          <a:off x="395288" y="1772817"/>
          <a:ext cx="8280400" cy="3052780"/>
        </p:xfrm>
        <a:graphic>
          <a:graphicData uri="http://schemas.openxmlformats.org/drawingml/2006/table">
            <a:tbl>
              <a:tblPr/>
              <a:tblGrid>
                <a:gridCol w="414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Boris Johnson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Nicola Sturgeon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Jo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Swinson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Jeremy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Corbyn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Nigel Farage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93597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pPr eaLnBrk="1" hangingPunct="1"/>
            <a:r>
              <a:rPr lang="en-GB" sz="2800" dirty="0"/>
              <a:t>3) If these politicians were placed in age order, who would be in the middle?</a:t>
            </a:r>
            <a:endParaRPr lang="en-US" sz="2800" dirty="0"/>
          </a:p>
        </p:txBody>
      </p:sp>
      <p:graphicFrame>
        <p:nvGraphicFramePr>
          <p:cNvPr id="332811" name="Group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764673"/>
              </p:ext>
            </p:extLst>
          </p:nvPr>
        </p:nvGraphicFramePr>
        <p:xfrm>
          <a:off x="395288" y="1772817"/>
          <a:ext cx="8280400" cy="3052780"/>
        </p:xfrm>
        <a:graphic>
          <a:graphicData uri="http://schemas.openxmlformats.org/drawingml/2006/table">
            <a:tbl>
              <a:tblPr/>
              <a:tblGrid>
                <a:gridCol w="2952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7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Boris Johnson (19/6/1964)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Nicola Sturgeon (19/7/1970)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Jo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Swinson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(5/2/1980)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Jeremy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Corbyn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(26/5/1949)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Nigel Farage (3/4/1964)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6501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pPr eaLnBrk="1" hangingPunct="1"/>
            <a:r>
              <a:rPr lang="en-GB" sz="2800" dirty="0"/>
              <a:t>2) What is the scientific name for red hot pokers?</a:t>
            </a:r>
            <a:endParaRPr lang="en-US" sz="2800" dirty="0"/>
          </a:p>
        </p:txBody>
      </p:sp>
      <p:pic>
        <p:nvPicPr>
          <p:cNvPr id="1026" name="Picture 2" descr="Kniphofia roope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18413"/>
            <a:ext cx="5442220" cy="362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154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/>
              <a:t>Question of Sport</a:t>
            </a:r>
            <a:br>
              <a:rPr lang="en-GB" sz="2800" dirty="0"/>
            </a:br>
            <a:r>
              <a:rPr lang="en-GB" sz="2800" dirty="0"/>
              <a:t>UK Sporting Venues</a:t>
            </a:r>
            <a:br>
              <a:rPr lang="en-GB" sz="2800" dirty="0"/>
            </a:br>
            <a:r>
              <a:rPr lang="en-GB" sz="2800" dirty="0"/>
              <a:t>5 pts per Venue (Bonus 5 pts for the associated sport)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2428178"/>
              </p:ext>
            </p:extLst>
          </p:nvPr>
        </p:nvGraphicFramePr>
        <p:xfrm>
          <a:off x="457200" y="1600200"/>
          <a:ext cx="8229600" cy="347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92165"/>
            <a:ext cx="3304393" cy="27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02597"/>
            <a:ext cx="3312367" cy="277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5544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pPr eaLnBrk="1" hangingPunct="1"/>
            <a:r>
              <a:rPr lang="en-GB" sz="2800" dirty="0"/>
              <a:t>2) What is the scientific name for red hot pokers?</a:t>
            </a:r>
            <a:endParaRPr lang="en-US" sz="2800" dirty="0"/>
          </a:p>
        </p:txBody>
      </p:sp>
      <p:graphicFrame>
        <p:nvGraphicFramePr>
          <p:cNvPr id="332811" name="Group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567001"/>
              </p:ext>
            </p:extLst>
          </p:nvPr>
        </p:nvGraphicFramePr>
        <p:xfrm>
          <a:off x="395288" y="3140968"/>
          <a:ext cx="8280400" cy="2850861"/>
        </p:xfrm>
        <a:graphic>
          <a:graphicData uri="http://schemas.openxmlformats.org/drawingml/2006/table">
            <a:tbl>
              <a:tblPr/>
              <a:tblGrid>
                <a:gridCol w="414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3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Knifofia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Knifophia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Kniphophia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Niphofia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Kniphofia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6" name="Picture 2" descr="Kniphofia roope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40768"/>
            <a:ext cx="2520280" cy="167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32442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pPr eaLnBrk="1" hangingPunct="1"/>
            <a:r>
              <a:rPr lang="en-GB" sz="2800" dirty="0"/>
              <a:t>2) What is the scientific name for red hot pokers?</a:t>
            </a:r>
            <a:endParaRPr lang="en-US" sz="2800" dirty="0"/>
          </a:p>
        </p:txBody>
      </p:sp>
      <p:graphicFrame>
        <p:nvGraphicFramePr>
          <p:cNvPr id="332811" name="Group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845061"/>
              </p:ext>
            </p:extLst>
          </p:nvPr>
        </p:nvGraphicFramePr>
        <p:xfrm>
          <a:off x="395288" y="3140968"/>
          <a:ext cx="8280400" cy="2850861"/>
        </p:xfrm>
        <a:graphic>
          <a:graphicData uri="http://schemas.openxmlformats.org/drawingml/2006/table">
            <a:tbl>
              <a:tblPr/>
              <a:tblGrid>
                <a:gridCol w="414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3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Knifofia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Knifophia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Kniphophia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Niphofia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E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Kniphofia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6" name="Picture 2" descr="Kniphofia roope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40768"/>
            <a:ext cx="2520280" cy="167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7498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867025"/>
          </a:xfrm>
        </p:spPr>
        <p:txBody>
          <a:bodyPr/>
          <a:lstStyle/>
          <a:p>
            <a:pPr eaLnBrk="1" hangingPunct="1"/>
            <a:r>
              <a:rPr lang="en-GB" sz="2400" dirty="0"/>
              <a:t>1) How many </a:t>
            </a:r>
            <a:r>
              <a:rPr lang="en-GB" sz="2400" dirty="0">
                <a:solidFill>
                  <a:srgbClr val="FF0000"/>
                </a:solidFill>
              </a:rPr>
              <a:t>different</a:t>
            </a:r>
            <a:r>
              <a:rPr lang="en-GB" sz="2400" dirty="0"/>
              <a:t> consonants are there in the immortal first 11 words by Neil Armstrong when landing on the moon? It’s the </a:t>
            </a:r>
            <a:r>
              <a:rPr lang="en-GB" sz="2400"/>
              <a:t>version beginning ‘Th…..’</a:t>
            </a:r>
            <a:br>
              <a:rPr lang="en-GB" sz="2400" dirty="0"/>
            </a:br>
            <a:br>
              <a:rPr lang="en-GB" sz="2400" dirty="0"/>
            </a:br>
            <a:endParaRPr lang="en-GB" sz="2400" dirty="0"/>
          </a:p>
        </p:txBody>
      </p:sp>
      <p:graphicFrame>
        <p:nvGraphicFramePr>
          <p:cNvPr id="357379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3412686"/>
              </p:ext>
            </p:extLst>
          </p:nvPr>
        </p:nvGraphicFramePr>
        <p:xfrm>
          <a:off x="457200" y="2204864"/>
          <a:ext cx="8229600" cy="3921300"/>
        </p:xfrm>
        <a:graphic>
          <a:graphicData uri="http://schemas.openxmlformats.org/drawingml/2006/table">
            <a:tbl>
              <a:tblPr/>
              <a:tblGrid>
                <a:gridCol w="2170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9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47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4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0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4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47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 of these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444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7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664"/>
            <a:ext cx="8229600" cy="2016224"/>
          </a:xfrm>
        </p:spPr>
        <p:txBody>
          <a:bodyPr/>
          <a:lstStyle/>
          <a:p>
            <a:pPr eaLnBrk="1" hangingPunct="1"/>
            <a:r>
              <a:rPr lang="en-GB" sz="2400" dirty="0"/>
              <a:t>1) How many </a:t>
            </a:r>
            <a:r>
              <a:rPr lang="en-GB" sz="2400" dirty="0">
                <a:solidFill>
                  <a:srgbClr val="FF0000"/>
                </a:solidFill>
              </a:rPr>
              <a:t>different</a:t>
            </a:r>
            <a:r>
              <a:rPr lang="en-GB" sz="2400" dirty="0"/>
              <a:t> consonants are there in the immortal first 11 words by Neil Armstrong when landing on the moon?</a:t>
            </a:r>
            <a:br>
              <a:rPr lang="en-GB" sz="2400" dirty="0"/>
            </a:br>
            <a:br>
              <a:rPr lang="en-GB" sz="2400" dirty="0"/>
            </a:br>
            <a:endParaRPr lang="en-GB" sz="2400" dirty="0"/>
          </a:p>
        </p:txBody>
      </p:sp>
      <p:graphicFrame>
        <p:nvGraphicFramePr>
          <p:cNvPr id="357379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4802089"/>
              </p:ext>
            </p:extLst>
          </p:nvPr>
        </p:nvGraphicFramePr>
        <p:xfrm>
          <a:off x="457200" y="3535364"/>
          <a:ext cx="8229600" cy="2590800"/>
        </p:xfrm>
        <a:graphic>
          <a:graphicData uri="http://schemas.openxmlformats.org/drawingml/2006/table">
            <a:tbl>
              <a:tblPr/>
              <a:tblGrid>
                <a:gridCol w="2170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9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2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2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2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2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2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 of these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27584" y="2048797"/>
            <a:ext cx="734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i="1" dirty="0">
                <a:solidFill>
                  <a:srgbClr val="FF0000"/>
                </a:solidFill>
              </a:rPr>
              <a:t>Th</a:t>
            </a:r>
            <a:r>
              <a:rPr lang="en-GB" sz="3200" i="1" dirty="0"/>
              <a:t>at’</a:t>
            </a:r>
            <a:r>
              <a:rPr lang="en-GB" sz="3200" i="1" dirty="0">
                <a:solidFill>
                  <a:srgbClr val="FF0000"/>
                </a:solidFill>
              </a:rPr>
              <a:t>s</a:t>
            </a:r>
            <a:r>
              <a:rPr lang="en-GB" sz="3200" i="1" dirty="0"/>
              <a:t> o</a:t>
            </a:r>
            <a:r>
              <a:rPr lang="en-GB" sz="3200" i="1" dirty="0">
                <a:solidFill>
                  <a:srgbClr val="FF0000"/>
                </a:solidFill>
              </a:rPr>
              <a:t>n</a:t>
            </a:r>
            <a:r>
              <a:rPr lang="en-GB" sz="3200" i="1" dirty="0"/>
              <a:t>e s</a:t>
            </a:r>
            <a:r>
              <a:rPr lang="en-GB" sz="3200" i="1" dirty="0">
                <a:solidFill>
                  <a:srgbClr val="FF0000"/>
                </a:solidFill>
              </a:rPr>
              <a:t>m</a:t>
            </a:r>
            <a:r>
              <a:rPr lang="en-GB" sz="3200" i="1" dirty="0"/>
              <a:t>a</a:t>
            </a:r>
            <a:r>
              <a:rPr lang="en-GB" sz="3200" i="1" dirty="0">
                <a:solidFill>
                  <a:srgbClr val="FF0000"/>
                </a:solidFill>
              </a:rPr>
              <a:t>l</a:t>
            </a:r>
            <a:r>
              <a:rPr lang="en-GB" sz="3200" i="1" dirty="0"/>
              <a:t>l ste</a:t>
            </a:r>
            <a:r>
              <a:rPr lang="en-GB" sz="3200" i="1" dirty="0">
                <a:solidFill>
                  <a:srgbClr val="FF0000"/>
                </a:solidFill>
              </a:rPr>
              <a:t>p</a:t>
            </a:r>
            <a:r>
              <a:rPr lang="en-GB" sz="3200" i="1" dirty="0"/>
              <a:t> </a:t>
            </a:r>
            <a:r>
              <a:rPr lang="en-GB" sz="3200" i="1" dirty="0">
                <a:solidFill>
                  <a:srgbClr val="FF0000"/>
                </a:solidFill>
              </a:rPr>
              <a:t>f</a:t>
            </a:r>
            <a:r>
              <a:rPr lang="en-GB" sz="3200" i="1" dirty="0"/>
              <a:t>o</a:t>
            </a:r>
            <a:r>
              <a:rPr lang="en-GB" sz="3200" i="1" dirty="0">
                <a:solidFill>
                  <a:srgbClr val="FF0000"/>
                </a:solidFill>
              </a:rPr>
              <a:t>r</a:t>
            </a:r>
            <a:r>
              <a:rPr lang="en-GB" sz="3200" i="1" dirty="0"/>
              <a:t> man, one </a:t>
            </a:r>
            <a:r>
              <a:rPr lang="en-GB" sz="3200" i="1" dirty="0">
                <a:solidFill>
                  <a:srgbClr val="FF0000"/>
                </a:solidFill>
              </a:rPr>
              <a:t>g</a:t>
            </a:r>
            <a:r>
              <a:rPr lang="en-GB" sz="3200" i="1" dirty="0"/>
              <a:t>iant leap for man</a:t>
            </a:r>
            <a:r>
              <a:rPr lang="en-GB" sz="3200" i="1" dirty="0">
                <a:solidFill>
                  <a:srgbClr val="FF0000"/>
                </a:solidFill>
              </a:rPr>
              <a:t>k</a:t>
            </a:r>
            <a:r>
              <a:rPr lang="en-GB" sz="3200" i="1" dirty="0"/>
              <a:t>in</a:t>
            </a:r>
            <a:r>
              <a:rPr lang="en-GB" sz="3200" i="1" dirty="0">
                <a:solidFill>
                  <a:srgbClr val="FF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31567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7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That’s all folks!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35696" y="2420888"/>
            <a:ext cx="5904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The quiz is now online at 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>
                <a:hlinkClick r:id="rId2"/>
              </a:rPr>
              <a:t>www.greyhoundderby.com</a:t>
            </a:r>
            <a:endParaRPr lang="en-GB" sz="3200" dirty="0"/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Scroll down to </a:t>
            </a:r>
            <a:r>
              <a:rPr lang="en-GB" sz="3200"/>
              <a:t>QUIZ 14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2582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4174</TotalTime>
  <Words>2626</Words>
  <Application>Microsoft Office PowerPoint</Application>
  <PresentationFormat>On-screen Show (4:3)</PresentationFormat>
  <Paragraphs>1028</Paragraphs>
  <Slides>94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94</vt:i4>
      </vt:variant>
    </vt:vector>
  </HeadingPairs>
  <TitlesOfParts>
    <vt:vector size="104" baseType="lpstr">
      <vt:lpstr>Arial</vt:lpstr>
      <vt:lpstr>Calibri</vt:lpstr>
      <vt:lpstr>Calibri Light</vt:lpstr>
      <vt:lpstr>Office Theme</vt:lpstr>
      <vt:lpstr>1_Default Design</vt:lpstr>
      <vt:lpstr>4_Default Design</vt:lpstr>
      <vt:lpstr>6_Default Design</vt:lpstr>
      <vt:lpstr>Default Design</vt:lpstr>
      <vt:lpstr>1_Office Theme</vt:lpstr>
      <vt:lpstr>2_Office Theme</vt:lpstr>
      <vt:lpstr>Welcome to the Brill Church Quiz</vt:lpstr>
      <vt:lpstr>PowerPoint Presentation</vt:lpstr>
      <vt:lpstr>PowerPoint Presentation</vt:lpstr>
      <vt:lpstr>Don’t forget to buy your  raffle tickets</vt:lpstr>
      <vt:lpstr>PowerPoint Presentation</vt:lpstr>
      <vt:lpstr>Mobile phones not allowed  penalty:- teams lose 50% of their points</vt:lpstr>
      <vt:lpstr>Celebrating TV Quiz Shows </vt:lpstr>
      <vt:lpstr>A Question of Sport 2nd December 1968 – present day</vt:lpstr>
      <vt:lpstr>Question of Sport UK Sporting Venues 5 pts per Venue (Bonus 5 pts for the associated sport)</vt:lpstr>
      <vt:lpstr>Question of Sport UK Sporting Venues 5 pts per Venue (Bonus 5 pts for the associated sport)</vt:lpstr>
      <vt:lpstr>Question of Sport UK Sporting Venues 5 pts per Venue (Bonus 5 pts for the associated sport)</vt:lpstr>
      <vt:lpstr>Question of Sport UK Sporting Venues 5 pts per Venue (Bonus 5 pts for the associated sport)</vt:lpstr>
      <vt:lpstr>Question of Sport UK Sporting Venues 5 pts per Venue (Bonus 5 pts for the associated sport)</vt:lpstr>
      <vt:lpstr>Question of Sport UK Sporting Venues 5 pts per Venue (Bonus 5 pts for the associated sport)</vt:lpstr>
      <vt:lpstr>Question of Sport UK Sporting Venues 5 pts per Venue (Bonus 5 pts for the associated sport)</vt:lpstr>
      <vt:lpstr>Question of Sport UK Sporting Venues 5 pts per Venue (Bonus 5 pts for the associated sport)</vt:lpstr>
      <vt:lpstr>Question of Sport UK Sporting Venues 5 pts per Venue (Bonus 5 pts for the associated sport)</vt:lpstr>
      <vt:lpstr>Question of Sport UK Sporting Venues 5 pts per Venue (Bonus 5 pts for the associated sport)</vt:lpstr>
      <vt:lpstr>5 pts per venue (Bonus 5 pts per sport)</vt:lpstr>
      <vt:lpstr>Pay or play?</vt:lpstr>
      <vt:lpstr>We are very grateful to Constables for their generous sponsorship</vt:lpstr>
      <vt:lpstr>Only Connect 15th September 2008 – present Pay or play?</vt:lpstr>
      <vt:lpstr>The Royal Wall generously sponsored by Brill Stores and Mahesh </vt:lpstr>
      <vt:lpstr>The Royal Wall generously sponsored by Brill Stores</vt:lpstr>
      <vt:lpstr>The Royal Wall generously sponsored by Brill Stores </vt:lpstr>
      <vt:lpstr>The Royal Wall</vt:lpstr>
      <vt:lpstr>The Royal Wall generously sponsored by Brill Stores </vt:lpstr>
      <vt:lpstr>The Royal Wall generously sponsored by Brill Stores </vt:lpstr>
      <vt:lpstr>University Challenge 1962-1987 &amp; 1994- present pay or play?</vt:lpstr>
      <vt:lpstr>PowerPoint Presentation</vt:lpstr>
      <vt:lpstr>University Challenge Kindly sponsored by The Pheasant Students drink; this is your starter for 10 drinks What are the ingredients of each of these cocktails? 30 pts per correctly assigned ingredient</vt:lpstr>
      <vt:lpstr>John Wilkins &amp; John Slusar’s Cocktail Bar ‘The Two Johnnies’</vt:lpstr>
      <vt:lpstr>University Challenge Kindly sponsored by The Pheasant Students drink; this is your starter for 10 drinks What are the ingredients of each of these cocktails? 30 pts per correctly assigned ingredient</vt:lpstr>
      <vt:lpstr>Sale of the Century 1972 – 1983 Pay or Play?</vt:lpstr>
      <vt:lpstr>Sale of the Century sponsored by Darren The Fish (£25 voucher) </vt:lpstr>
      <vt:lpstr>John Lewis Never knowingly undersold</vt:lpstr>
      <vt:lpstr> Sale of the century Didn’t look like this in my day </vt:lpstr>
      <vt:lpstr>Pressure cooker</vt:lpstr>
      <vt:lpstr>Sale of the Century</vt:lpstr>
      <vt:lpstr>Carafe cooler</vt:lpstr>
      <vt:lpstr>Sale of the Century </vt:lpstr>
      <vt:lpstr>Gas Barbecue</vt:lpstr>
      <vt:lpstr>Sale of the Century</vt:lpstr>
      <vt:lpstr>Treadmill</vt:lpstr>
      <vt:lpstr>Half way through the show</vt:lpstr>
      <vt:lpstr>Don’t forget to buy your  raffle tickets</vt:lpstr>
      <vt:lpstr>Double Your Money 1955 – 1968 (Pay or Play?)</vt:lpstr>
      <vt:lpstr>Double Your Money sponsored by Velvet Brown Win from 20pts to 2,560 pts </vt:lpstr>
      <vt:lpstr>We are very grateful to Velvet Brown (4 small arrangements) for their generous sponsorship</vt:lpstr>
      <vt:lpstr>For 20 points</vt:lpstr>
      <vt:lpstr>Paul McCartney</vt:lpstr>
      <vt:lpstr>For 40 points</vt:lpstr>
      <vt:lpstr>Ariana Grande</vt:lpstr>
      <vt:lpstr>For 80 points</vt:lpstr>
      <vt:lpstr>Gary Barlow </vt:lpstr>
      <vt:lpstr>For 160 points</vt:lpstr>
      <vt:lpstr>Celine Dion</vt:lpstr>
      <vt:lpstr>For 320 points</vt:lpstr>
      <vt:lpstr>Bob Dylan</vt:lpstr>
      <vt:lpstr>For 640 points</vt:lpstr>
      <vt:lpstr>Billy Joel</vt:lpstr>
      <vt:lpstr>For 1,280 points</vt:lpstr>
      <vt:lpstr>Avril Lavigne</vt:lpstr>
      <vt:lpstr>For 2,560 points</vt:lpstr>
      <vt:lpstr>Nena</vt:lpstr>
      <vt:lpstr>Who Dares Wins 17th November 2007 - present</vt:lpstr>
      <vt:lpstr>Generously sponsored by The Pointer, Brill with a £50 voucher</vt:lpstr>
      <vt:lpstr>Who Dares Wins sponsored by The Pointer (£50 voucher) </vt:lpstr>
      <vt:lpstr>Who Dares Wins</vt:lpstr>
      <vt:lpstr>Who Dares Wins</vt:lpstr>
      <vt:lpstr>Who Dares Wins</vt:lpstr>
      <vt:lpstr>Pointless 24th August 2009 – present Pay or play?</vt:lpstr>
      <vt:lpstr>Generously sponsored by John &amp; Anna Wilkins Butchers</vt:lpstr>
      <vt:lpstr>Word Round</vt:lpstr>
      <vt:lpstr>The Points Board (part 1)</vt:lpstr>
      <vt:lpstr>The Points Board (part 2)</vt:lpstr>
      <vt:lpstr>The Points Board (part 3)</vt:lpstr>
      <vt:lpstr>Winner Takes All 1975 – 1988 </vt:lpstr>
      <vt:lpstr>7) Who is Emilie Charlotte Le Breton better known as?</vt:lpstr>
      <vt:lpstr>7) Who is Emilie Charlotte Le Breton better known as?</vt:lpstr>
      <vt:lpstr>6) What is the TOTAL number of letters in the titles of these Dickens books?</vt:lpstr>
      <vt:lpstr>6) What is the TOTAL number of letters in the titles of these Dickens books?</vt:lpstr>
      <vt:lpstr>5) Which of the 6 wives of Henry VIII is shown below in the middle?</vt:lpstr>
      <vt:lpstr>5) Which of the 6 wives of Henry VIII is shown below in the middle?</vt:lpstr>
      <vt:lpstr>4) When Novak Djokovic defeated Roger Federer in the longest Wimbledon final in the modern era the score was 7/6 1/6 7/6 4/6 13/12 How many balls (not sets of balls) were used?  </vt:lpstr>
      <vt:lpstr>4) When Novak Djokovic defeated Roger Federer in the longest Wimbledon final in the modern era the score was 7/6 1/6 7/6 4/6 13/12 How many balls (not sets of balls) were used?  </vt:lpstr>
      <vt:lpstr>3) If these politicians were placed in age order, who would be in the middle?</vt:lpstr>
      <vt:lpstr>3) If these politicians were placed in age order, who would be in the middle?</vt:lpstr>
      <vt:lpstr>2) What is the scientific name for red hot pokers?</vt:lpstr>
      <vt:lpstr>2) What is the scientific name for red hot pokers?</vt:lpstr>
      <vt:lpstr>2) What is the scientific name for red hot pokers?</vt:lpstr>
      <vt:lpstr>1) How many different consonants are there in the immortal first 11 words by Neil Armstrong when landing on the moon? It’s the version beginning ‘Th…..’  </vt:lpstr>
      <vt:lpstr>1) How many different consonants are there in the immortal first 11 words by Neil Armstrong when landing on the moon?  </vt:lpstr>
      <vt:lpstr>That’s all folks!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</dc:creator>
  <cp:lastModifiedBy>John Slusar</cp:lastModifiedBy>
  <cp:revision>354</cp:revision>
  <dcterms:created xsi:type="dcterms:W3CDTF">2011-03-11T09:41:43Z</dcterms:created>
  <dcterms:modified xsi:type="dcterms:W3CDTF">2019-11-24T06:45:09Z</dcterms:modified>
</cp:coreProperties>
</file>